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0" r:id="rId1"/>
    <p:sldMasterId id="2147486424" r:id="rId2"/>
  </p:sldMasterIdLst>
  <p:notesMasterIdLst>
    <p:notesMasterId r:id="rId49"/>
  </p:notesMasterIdLst>
  <p:handoutMasterIdLst>
    <p:handoutMasterId r:id="rId50"/>
  </p:handoutMasterIdLst>
  <p:sldIdLst>
    <p:sldId id="478" r:id="rId3"/>
    <p:sldId id="479" r:id="rId4"/>
    <p:sldId id="458" r:id="rId5"/>
    <p:sldId id="459" r:id="rId6"/>
    <p:sldId id="480" r:id="rId7"/>
    <p:sldId id="481" r:id="rId8"/>
    <p:sldId id="483" r:id="rId9"/>
    <p:sldId id="484" r:id="rId10"/>
    <p:sldId id="463" r:id="rId11"/>
    <p:sldId id="634" r:id="rId12"/>
    <p:sldId id="485" r:id="rId13"/>
    <p:sldId id="624" r:id="rId14"/>
    <p:sldId id="629" r:id="rId15"/>
    <p:sldId id="566" r:id="rId16"/>
    <p:sldId id="578" r:id="rId17"/>
    <p:sldId id="511" r:id="rId18"/>
    <p:sldId id="635" r:id="rId19"/>
    <p:sldId id="631" r:id="rId20"/>
    <p:sldId id="475" r:id="rId21"/>
    <p:sldId id="391" r:id="rId22"/>
    <p:sldId id="476" r:id="rId23"/>
    <p:sldId id="494" r:id="rId24"/>
    <p:sldId id="632" r:id="rId25"/>
    <p:sldId id="567" r:id="rId26"/>
    <p:sldId id="568" r:id="rId27"/>
    <p:sldId id="569" r:id="rId28"/>
    <p:sldId id="436" r:id="rId29"/>
    <p:sldId id="637" r:id="rId30"/>
    <p:sldId id="413" r:id="rId31"/>
    <p:sldId id="414" r:id="rId32"/>
    <p:sldId id="570" r:id="rId33"/>
    <p:sldId id="573" r:id="rId34"/>
    <p:sldId id="639" r:id="rId35"/>
    <p:sldId id="421" r:id="rId36"/>
    <p:sldId id="513" r:id="rId37"/>
    <p:sldId id="512" r:id="rId38"/>
    <p:sldId id="516" r:id="rId39"/>
    <p:sldId id="633" r:id="rId40"/>
    <p:sldId id="534" r:id="rId41"/>
    <p:sldId id="641" r:id="rId42"/>
    <p:sldId id="602" r:id="rId43"/>
    <p:sldId id="603" r:id="rId44"/>
    <p:sldId id="497" r:id="rId45"/>
    <p:sldId id="510" r:id="rId46"/>
    <p:sldId id="630" r:id="rId47"/>
    <p:sldId id="440" r:id="rId48"/>
  </p:sldIdLst>
  <p:sldSz cx="9144000" cy="6858000" type="screen4x3"/>
  <p:notesSz cx="6669088" cy="9926638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DE0000"/>
        </a:solidFill>
        <a:latin typeface="AMS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DE0000"/>
        </a:solidFill>
        <a:latin typeface="AMS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DE0000"/>
        </a:solidFill>
        <a:latin typeface="AMS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DE0000"/>
        </a:solidFill>
        <a:latin typeface="AMS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rgbClr val="DE0000"/>
        </a:solidFill>
        <a:latin typeface="AMS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b="1" kern="1200">
        <a:solidFill>
          <a:srgbClr val="DE0000"/>
        </a:solidFill>
        <a:latin typeface="AMS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b="1" kern="1200">
        <a:solidFill>
          <a:srgbClr val="DE0000"/>
        </a:solidFill>
        <a:latin typeface="AMS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b="1" kern="1200">
        <a:solidFill>
          <a:srgbClr val="DE0000"/>
        </a:solidFill>
        <a:latin typeface="AMS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b="1" kern="1200">
        <a:solidFill>
          <a:srgbClr val="DE0000"/>
        </a:solidFill>
        <a:latin typeface="AMS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E4002D"/>
    <a:srgbClr val="004F9F"/>
    <a:srgbClr val="FFFFCC"/>
    <a:srgbClr val="FFFF99"/>
    <a:srgbClr val="FFCC00"/>
    <a:srgbClr val="D6D6D6"/>
    <a:srgbClr val="CC6600"/>
    <a:srgbClr val="33CC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32" autoAdjust="0"/>
  </p:normalViewPr>
  <p:slideViewPr>
    <p:cSldViewPr>
      <p:cViewPr varScale="1">
        <p:scale>
          <a:sx n="107" d="100"/>
          <a:sy n="107" d="100"/>
        </p:scale>
        <p:origin x="109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930" y="-102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674671682082504E-2"/>
          <c:y val="4.5761807987777632E-2"/>
          <c:w val="0.8734281209501219"/>
          <c:h val="0.8213206130575438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9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219-4288-8CC4-AAED2696DC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5400000" vert="horz"/>
              <a:lstStyle/>
              <a:p>
                <a:pPr>
                  <a:defRPr sz="9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Page1_1!$A$3:$A$22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strCache>
            </c:strRef>
          </c:cat>
          <c:val>
            <c:numRef>
              <c:f>Page1_1!$B$3:$B$22</c:f>
              <c:numCache>
                <c:formatCode>#,##0.0\ %</c:formatCode>
                <c:ptCount val="20"/>
                <c:pt idx="0">
                  <c:v>5.8386707899996754E-2</c:v>
                </c:pt>
                <c:pt idx="1">
                  <c:v>6.0999999999999999E-2</c:v>
                </c:pt>
                <c:pt idx="2">
                  <c:v>6.9000000000000006E-2</c:v>
                </c:pt>
                <c:pt idx="3">
                  <c:v>7.0000000000000007E-2</c:v>
                </c:pt>
                <c:pt idx="4">
                  <c:v>7.0999999999999994E-2</c:v>
                </c:pt>
                <c:pt idx="5">
                  <c:v>7.1999999999999995E-2</c:v>
                </c:pt>
                <c:pt idx="6">
                  <c:v>6.8000000000000005E-2</c:v>
                </c:pt>
                <c:pt idx="7">
                  <c:v>6.2E-2</c:v>
                </c:pt>
                <c:pt idx="8">
                  <c:v>5.8999999999999997E-2</c:v>
                </c:pt>
                <c:pt idx="9">
                  <c:v>7.2320851520999999E-2</c:v>
                </c:pt>
                <c:pt idx="10">
                  <c:v>6.9449073727000002E-2</c:v>
                </c:pt>
                <c:pt idx="11">
                  <c:v>6.7249663486999997E-2</c:v>
                </c:pt>
                <c:pt idx="12">
                  <c:v>6.9950743587E-2</c:v>
                </c:pt>
                <c:pt idx="13">
                  <c:v>7.6178010436000004E-2</c:v>
                </c:pt>
                <c:pt idx="14">
                  <c:v>8.3541073145000005E-2</c:v>
                </c:pt>
                <c:pt idx="15">
                  <c:v>9.1106894669999994E-2</c:v>
                </c:pt>
                <c:pt idx="16">
                  <c:v>9.0592303060000004E-2</c:v>
                </c:pt>
                <c:pt idx="17">
                  <c:v>8.5094473955E-2</c:v>
                </c:pt>
                <c:pt idx="18">
                  <c:v>7.6995241482999993E-2</c:v>
                </c:pt>
                <c:pt idx="19" formatCode="#,##0.0%">
                  <c:v>7.3519131252999997E-2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19-4288-8CC4-AAED2696D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878464"/>
        <c:axId val="128880000"/>
      </c:barChart>
      <c:catAx>
        <c:axId val="128878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5400000" vert="horz"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128880000"/>
        <c:crosses val="autoZero"/>
        <c:auto val="1"/>
        <c:lblAlgn val="ctr"/>
        <c:lblOffset val="100"/>
        <c:noMultiLvlLbl val="0"/>
      </c:catAx>
      <c:valAx>
        <c:axId val="128880000"/>
        <c:scaling>
          <c:orientation val="minMax"/>
        </c:scaling>
        <c:delete val="0"/>
        <c:axPos val="l"/>
        <c:majorGridlines/>
        <c:numFmt formatCode="#,##0.0\ 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1288784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'%Anteil LZBL an AL gesamt'!$B$17</c:f>
              <c:strCache>
                <c:ptCount val="1"/>
                <c:pt idx="0">
                  <c:v>Österreich gesamt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'%Anteil LZBL an AL gesamt'!$C$16:$R$16</c:f>
              <c:strCach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strCache>
            </c:strRef>
          </c:cat>
          <c:val>
            <c:numRef>
              <c:f>'%Anteil LZBL an AL gesamt'!$C$17:$R$17</c:f>
              <c:numCache>
                <c:formatCode>0.0%</c:formatCode>
                <c:ptCount val="16"/>
                <c:pt idx="0">
                  <c:v>0.20325522448392414</c:v>
                </c:pt>
                <c:pt idx="1">
                  <c:v>0.18568464798720227</c:v>
                </c:pt>
                <c:pt idx="2">
                  <c:v>0.18973103226247023</c:v>
                </c:pt>
                <c:pt idx="3">
                  <c:v>0.18424765680745353</c:v>
                </c:pt>
                <c:pt idx="4">
                  <c:v>0.162722538166927</c:v>
                </c:pt>
                <c:pt idx="5">
                  <c:v>0.13977312198174938</c:v>
                </c:pt>
                <c:pt idx="6">
                  <c:v>0.17760511785800695</c:v>
                </c:pt>
                <c:pt idx="7">
                  <c:v>0.17975431897593047</c:v>
                </c:pt>
                <c:pt idx="8">
                  <c:v>0.18159943396449629</c:v>
                </c:pt>
                <c:pt idx="9">
                  <c:v>0.20007265388028023</c:v>
                </c:pt>
                <c:pt idx="10">
                  <c:v>0.2567315548130919</c:v>
                </c:pt>
                <c:pt idx="11">
                  <c:v>0.3102837525773286</c:v>
                </c:pt>
                <c:pt idx="12">
                  <c:v>0.34080741124780178</c:v>
                </c:pt>
                <c:pt idx="13">
                  <c:v>0.35091956358630588</c:v>
                </c:pt>
                <c:pt idx="14">
                  <c:v>0.33875080868301838</c:v>
                </c:pt>
                <c:pt idx="15">
                  <c:v>0.32710027340100833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4-4EF3-BA4B-F059057A4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7161616"/>
        <c:axId val="567167520"/>
      </c:barChart>
      <c:catAx>
        <c:axId val="56716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67167520"/>
        <c:crosses val="autoZero"/>
        <c:auto val="1"/>
        <c:lblAlgn val="ctr"/>
        <c:lblOffset val="100"/>
        <c:noMultiLvlLbl val="0"/>
      </c:catAx>
      <c:valAx>
        <c:axId val="56716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6716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892223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308" y="2"/>
            <a:ext cx="2892223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630"/>
            <a:ext cx="2892223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308" y="9428630"/>
            <a:ext cx="2892223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6571C5-CEF5-4F5B-B808-A57A0C5A476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892223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308" y="2"/>
            <a:ext cx="2892223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9" y="4715113"/>
            <a:ext cx="5335893" cy="446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 smtClean="0"/>
              <a:t>Textmasterformate durch Klicken bearbeiten</a:t>
            </a:r>
          </a:p>
          <a:p>
            <a:pPr lvl="1"/>
            <a:r>
              <a:rPr lang="de-AT" altLang="de-DE" noProof="0" smtClean="0"/>
              <a:t>Zweite Ebene</a:t>
            </a:r>
          </a:p>
          <a:p>
            <a:pPr lvl="2"/>
            <a:r>
              <a:rPr lang="de-AT" altLang="de-DE" noProof="0" smtClean="0"/>
              <a:t>Dritte Ebene</a:t>
            </a:r>
          </a:p>
          <a:p>
            <a:pPr lvl="3"/>
            <a:r>
              <a:rPr lang="de-AT" altLang="de-DE" noProof="0" smtClean="0"/>
              <a:t>Vierte Ebene</a:t>
            </a:r>
          </a:p>
          <a:p>
            <a:pPr lvl="4"/>
            <a:r>
              <a:rPr lang="de-AT" altLang="de-DE" noProof="0" smtClean="0"/>
              <a:t>Fünfte Ebene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630"/>
            <a:ext cx="2892223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308" y="9428630"/>
            <a:ext cx="2892223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4D2FC3-6043-4BAD-8EA1-AC676DCB4CA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8D6694-E3BB-4992-89EC-2260B9575255}" type="slidenum">
              <a:rPr lang="de-AT" altLang="de-DE" smtClean="0"/>
              <a:pPr>
                <a:spcBef>
                  <a:spcPct val="0"/>
                </a:spcBef>
              </a:pPr>
              <a:t>0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B728FA-D2EF-4C43-8611-BAC6146F2462}" type="slidenum">
              <a:rPr lang="de-AT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de-AT" altLang="de-D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13C0A9-E31B-4DBF-AF28-7D8C2A957998}" type="slidenum">
              <a:rPr lang="de-AT" altLang="de-DE" smtClean="0"/>
              <a:pPr>
                <a:spcBef>
                  <a:spcPct val="0"/>
                </a:spcBef>
              </a:pPr>
              <a:t>16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3816637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97D299-F74D-4CD9-92F9-29107FDB59E3}" type="slidenum">
              <a:rPr lang="de-AT" altLang="de-DE" smtClean="0"/>
              <a:pPr>
                <a:spcBef>
                  <a:spcPct val="0"/>
                </a:spcBef>
              </a:pPr>
              <a:t>17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2234512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92B6AE-2B38-4089-80EB-677C5DBAB5E4}" type="slidenum">
              <a:rPr lang="de-AT" altLang="de-DE" smtClean="0"/>
              <a:pPr>
                <a:spcBef>
                  <a:spcPct val="0"/>
                </a:spcBef>
              </a:pPr>
              <a:t>18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8C3308-9F5C-4D6F-9C3C-6977DC43220F}" type="slidenum">
              <a:rPr lang="de-AT" altLang="de-DE" smtClean="0"/>
              <a:pPr>
                <a:spcBef>
                  <a:spcPct val="0"/>
                </a:spcBef>
              </a:pPr>
              <a:t>19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429CC4-B981-4697-BFC5-957CD8AC930A}" type="slidenum">
              <a:rPr lang="de-AT" altLang="de-DE" smtClean="0"/>
              <a:pPr>
                <a:spcBef>
                  <a:spcPct val="0"/>
                </a:spcBef>
              </a:pPr>
              <a:t>20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2F6461-B8E5-4348-B7FA-3883BB0D1969}" type="slidenum">
              <a:rPr lang="de-AT" altLang="de-DE" smtClean="0"/>
              <a:pPr>
                <a:spcBef>
                  <a:spcPct val="0"/>
                </a:spcBef>
              </a:pPr>
              <a:t>21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2F6461-B8E5-4348-B7FA-3883BB0D1969}" type="slidenum">
              <a:rPr lang="de-AT" altLang="de-DE" smtClean="0"/>
              <a:pPr>
                <a:spcBef>
                  <a:spcPct val="0"/>
                </a:spcBef>
              </a:pPr>
              <a:t>22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1390604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B8F17A-69C1-4684-8750-7039DB093AFB}" type="slidenum">
              <a:rPr lang="de-AT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de-AT" altLang="de-D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737628-870D-4B33-9BD5-DF268A2A9B94}" type="slidenum">
              <a:rPr lang="de-AT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de-AT" altLang="de-D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13C0A9-E31B-4DBF-AF28-7D8C2A957998}" type="slidenum">
              <a:rPr lang="de-AT" altLang="de-DE" smtClean="0"/>
              <a:pPr>
                <a:spcBef>
                  <a:spcPct val="0"/>
                </a:spcBef>
              </a:pPr>
              <a:t>1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E8488C-7B08-439E-BC0D-67719175C552}" type="slidenum">
              <a:rPr lang="de-AT" altLang="de-DE" smtClean="0"/>
              <a:pPr>
                <a:spcBef>
                  <a:spcPct val="0"/>
                </a:spcBef>
              </a:pPr>
              <a:t>26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13C0A9-E31B-4DBF-AF28-7D8C2A957998}" type="slidenum">
              <a:rPr lang="de-AT" altLang="de-DE" smtClean="0"/>
              <a:pPr>
                <a:spcBef>
                  <a:spcPct val="0"/>
                </a:spcBef>
              </a:pPr>
              <a:t>27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2072744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9FBBAF-6B06-49AB-B559-6C44CF977391}" type="slidenum">
              <a:rPr lang="de-AT" altLang="de-DE" smtClean="0"/>
              <a:pPr>
                <a:spcBef>
                  <a:spcPct val="0"/>
                </a:spcBef>
              </a:pPr>
              <a:t>28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208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840650-CDC1-4E66-91D9-ABAD76F97FBC}" type="slidenum">
              <a:rPr lang="de-AT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31</a:t>
            </a:fld>
            <a:endParaRPr lang="de-AT" altLang="de-D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13C0A9-E31B-4DBF-AF28-7D8C2A957998}" type="slidenum">
              <a:rPr lang="de-AT" altLang="de-DE" smtClean="0"/>
              <a:pPr>
                <a:spcBef>
                  <a:spcPct val="0"/>
                </a:spcBef>
              </a:pPr>
              <a:t>32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9130418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AT" altLang="en-US" smtClean="0">
              <a:latin typeface="Arial" panose="020B0604020202020204" pitchFamily="34" charset="0"/>
            </a:endParaRPr>
          </a:p>
        </p:txBody>
      </p:sp>
      <p:sp>
        <p:nvSpPr>
          <p:cNvPr id="1034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F0A38B-72A1-4C98-9AD2-AE2E4B10E64E}" type="slidenum">
              <a:rPr lang="de-AT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35</a:t>
            </a:fld>
            <a:endParaRPr lang="de-AT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E3662B-E015-4399-9F62-76F2DC2A710B}" type="slidenum">
              <a:rPr lang="de-AT" altLang="de-DE" smtClean="0"/>
              <a:pPr>
                <a:spcBef>
                  <a:spcPct val="0"/>
                </a:spcBef>
              </a:pPr>
              <a:t>37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25254227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E3662B-E015-4399-9F62-76F2DC2A710B}" type="slidenum">
              <a:rPr lang="de-AT" altLang="de-DE" smtClean="0"/>
              <a:pPr>
                <a:spcBef>
                  <a:spcPct val="0"/>
                </a:spcBef>
              </a:pPr>
              <a:t>38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13C0A9-E31B-4DBF-AF28-7D8C2A957998}" type="slidenum">
              <a:rPr lang="de-AT" altLang="de-DE" smtClean="0"/>
              <a:pPr>
                <a:spcBef>
                  <a:spcPct val="0"/>
                </a:spcBef>
              </a:pPr>
              <a:t>39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39743162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665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BEA09E-2AA5-4933-A9D9-DD2A39D600D1}" type="slidenum">
              <a:rPr lang="de-AT" altLang="de-DE" smtClean="0"/>
              <a:pPr>
                <a:spcBef>
                  <a:spcPct val="0"/>
                </a:spcBef>
              </a:pPr>
              <a:t>40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FA3F10-EEBC-45AB-9A31-0F6AC453862C}" type="slidenum">
              <a:rPr lang="de-AT" altLang="de-DE" smtClean="0"/>
              <a:pPr>
                <a:spcBef>
                  <a:spcPct val="0"/>
                </a:spcBef>
              </a:pPr>
              <a:t>2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A28B7E-5F59-42EC-B641-07301AC2AB4C}" type="slidenum">
              <a:rPr lang="de-AT" altLang="de-DE" smtClean="0"/>
              <a:pPr>
                <a:spcBef>
                  <a:spcPct val="0"/>
                </a:spcBef>
              </a:pPr>
              <a:t>41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61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A004B2-CC3C-4DF6-9253-9EAD28CFEF93}" type="slidenum">
              <a:rPr lang="de-AT" altLang="de-DE" smtClean="0"/>
              <a:pPr>
                <a:spcBef>
                  <a:spcPct val="0"/>
                </a:spcBef>
              </a:pPr>
              <a:t>44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40810957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72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1465A0-8C1D-46BB-BBCC-7A5AE2B7D645}" type="slidenum">
              <a:rPr lang="de-AT" altLang="de-DE" smtClean="0"/>
              <a:pPr>
                <a:spcBef>
                  <a:spcPct val="0"/>
                </a:spcBef>
              </a:pPr>
              <a:t>45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2D161A-32F3-4728-9E53-9436203C60E0}" type="slidenum">
              <a:rPr lang="de-AT" altLang="de-DE" smtClean="0"/>
              <a:pPr>
                <a:spcBef>
                  <a:spcPct val="0"/>
                </a:spcBef>
              </a:pPr>
              <a:t>3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808EDB-A0F2-48ED-800B-950519853381}" type="slidenum">
              <a:rPr lang="de-AT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de-AT" altLang="de-D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8241B8-40AB-47EC-A9F5-D77D61ACABE3}" type="slidenum">
              <a:rPr lang="de-AT" altLang="de-DE" smtClean="0"/>
              <a:pPr>
                <a:spcBef>
                  <a:spcPct val="0"/>
                </a:spcBef>
              </a:pPr>
              <a:t>8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13C0A9-E31B-4DBF-AF28-7D8C2A957998}" type="slidenum">
              <a:rPr lang="de-AT" altLang="de-DE" smtClean="0"/>
              <a:pPr>
                <a:spcBef>
                  <a:spcPct val="0"/>
                </a:spcBef>
              </a:pPr>
              <a:t>9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740878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1B814A-A769-4802-9807-5E5D98B6EE4B}" type="slidenum">
              <a:rPr lang="de-AT" altLang="de-DE" smtClean="0"/>
              <a:pPr>
                <a:spcBef>
                  <a:spcPct val="0"/>
                </a:spcBef>
              </a:pPr>
              <a:t>10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DFEA83-7B81-4FB3-88EB-861AD889BFE2}" type="slidenum">
              <a:rPr lang="de-AT" altLang="de-DE" smtClean="0"/>
              <a:pPr>
                <a:spcBef>
                  <a:spcPct val="0"/>
                </a:spcBef>
              </a:pPr>
              <a:t>13</a:t>
            </a:fld>
            <a:endParaRPr lang="de-AT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9144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12700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3200" b="1">
                <a:solidFill>
                  <a:srgbClr val="DE0000"/>
                </a:solidFill>
                <a:latin typeface="AMS" pitchFamily="34" charset="0"/>
              </a:defRPr>
            </a:lvl1pPr>
            <a:lvl2pPr marL="742950" indent="-285750" eaLnBrk="0" hangingPunct="0">
              <a:defRPr sz="3200" b="1">
                <a:solidFill>
                  <a:srgbClr val="DE0000"/>
                </a:solidFill>
                <a:latin typeface="AMS" pitchFamily="34" charset="0"/>
              </a:defRPr>
            </a:lvl2pPr>
            <a:lvl3pPr marL="1143000" indent="-228600" eaLnBrk="0" hangingPunct="0">
              <a:defRPr sz="3200" b="1">
                <a:solidFill>
                  <a:srgbClr val="DE0000"/>
                </a:solidFill>
                <a:latin typeface="AMS" pitchFamily="34" charset="0"/>
              </a:defRPr>
            </a:lvl3pPr>
            <a:lvl4pPr marL="1600200" indent="-228600" eaLnBrk="0" hangingPunct="0">
              <a:defRPr sz="3200" b="1">
                <a:solidFill>
                  <a:srgbClr val="DE0000"/>
                </a:solidFill>
                <a:latin typeface="AMS" pitchFamily="34" charset="0"/>
              </a:defRPr>
            </a:lvl4pPr>
            <a:lvl5pPr marL="2057400" indent="-228600" eaLnBrk="0" hangingPunct="0">
              <a:defRPr sz="3200" b="1">
                <a:solidFill>
                  <a:srgbClr val="DE0000"/>
                </a:solidFill>
                <a:latin typeface="A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>
              <a:cs typeface="+mn-cs"/>
            </a:endParaRPr>
          </a:p>
        </p:txBody>
      </p:sp>
      <p:pic>
        <p:nvPicPr>
          <p:cNvPr id="7" name="Grafik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5807075"/>
            <a:ext cx="1778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87802"/>
            <a:ext cx="8459788" cy="2185214"/>
          </a:xfrm>
        </p:spPr>
        <p:txBody>
          <a:bodyPr lIns="720000" anchor="b">
            <a:spAutoFit/>
          </a:bodyPr>
          <a:lstStyle>
            <a:lvl1pPr>
              <a:defRPr sz="6800" b="1" spc="-100" baseline="0">
                <a:solidFill>
                  <a:schemeClr val="bg1"/>
                </a:solidFill>
                <a:latin typeface="AMS" panose="020B0604020202020204" pitchFamily="34" charset="0"/>
              </a:defRPr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  <a:endParaRPr lang="de-DE" altLang="de-DE" noProof="0" dirty="0" smtClean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3645024"/>
            <a:ext cx="4716016" cy="448942"/>
          </a:xfrm>
          <a:solidFill>
            <a:srgbClr val="E4002D">
              <a:alpha val="85000"/>
            </a:srgbClr>
          </a:solidFill>
        </p:spPr>
        <p:txBody>
          <a:bodyPr lIns="720000" tIns="108000" bIns="108000" anchor="ctr">
            <a:spAutoFit/>
          </a:bodyPr>
          <a:lstStyle>
            <a:lvl1pPr marL="0" indent="0" algn="l">
              <a:buFont typeface="Wingdings" pitchFamily="2" charset="2"/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  <a:endParaRPr lang="de-AT" alt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639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4538" y="773113"/>
            <a:ext cx="7715250" cy="711671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5013" y="1772816"/>
            <a:ext cx="7737475" cy="4175547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Foliennummernplatzhalter 11"/>
          <p:cNvSpPr>
            <a:spLocks noGrp="1"/>
          </p:cNvSpPr>
          <p:nvPr>
            <p:ph type="sldNum" sz="quarter" idx="10"/>
          </p:nvPr>
        </p:nvSpPr>
        <p:spPr>
          <a:xfrm>
            <a:off x="684213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7FD8E-DAC3-4669-8E79-AB8E864550C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98784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4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1562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35013" y="1989138"/>
            <a:ext cx="3792537" cy="395922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9950" y="1989138"/>
            <a:ext cx="3792538" cy="395922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01674" y="773113"/>
            <a:ext cx="7758757" cy="114300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987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9144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12700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3200" b="1">
                <a:solidFill>
                  <a:srgbClr val="DE0000"/>
                </a:solidFill>
                <a:latin typeface="AMS" pitchFamily="34" charset="0"/>
              </a:defRPr>
            </a:lvl1pPr>
            <a:lvl2pPr marL="742950" indent="-285750" eaLnBrk="0" hangingPunct="0">
              <a:defRPr sz="3200" b="1">
                <a:solidFill>
                  <a:srgbClr val="DE0000"/>
                </a:solidFill>
                <a:latin typeface="AMS" pitchFamily="34" charset="0"/>
              </a:defRPr>
            </a:lvl2pPr>
            <a:lvl3pPr marL="1143000" indent="-228600" eaLnBrk="0" hangingPunct="0">
              <a:defRPr sz="3200" b="1">
                <a:solidFill>
                  <a:srgbClr val="DE0000"/>
                </a:solidFill>
                <a:latin typeface="AMS" pitchFamily="34" charset="0"/>
              </a:defRPr>
            </a:lvl3pPr>
            <a:lvl4pPr marL="1600200" indent="-228600" eaLnBrk="0" hangingPunct="0">
              <a:defRPr sz="3200" b="1">
                <a:solidFill>
                  <a:srgbClr val="DE0000"/>
                </a:solidFill>
                <a:latin typeface="AMS" pitchFamily="34" charset="0"/>
              </a:defRPr>
            </a:lvl4pPr>
            <a:lvl5pPr marL="2057400" indent="-228600" eaLnBrk="0" hangingPunct="0">
              <a:defRPr sz="3200" b="1">
                <a:solidFill>
                  <a:srgbClr val="DE0000"/>
                </a:solidFill>
                <a:latin typeface="A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+mn-cs"/>
            </a:endParaRPr>
          </a:p>
        </p:txBody>
      </p:sp>
      <p:pic>
        <p:nvPicPr>
          <p:cNvPr id="7" name="Grafik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5807075"/>
            <a:ext cx="1778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87802"/>
            <a:ext cx="8459788" cy="2185214"/>
          </a:xfrm>
        </p:spPr>
        <p:txBody>
          <a:bodyPr lIns="720000" anchor="b">
            <a:spAutoFit/>
          </a:bodyPr>
          <a:lstStyle>
            <a:lvl1pPr>
              <a:defRPr sz="6800" b="1" spc="-100" baseline="0">
                <a:solidFill>
                  <a:schemeClr val="bg1"/>
                </a:solidFill>
                <a:latin typeface="AMS" panose="020B0604020202020204" pitchFamily="34" charset="0"/>
              </a:defRPr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  <a:endParaRPr lang="de-DE" altLang="de-DE" noProof="0" dirty="0" smtClean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3645024"/>
            <a:ext cx="4716016" cy="448942"/>
          </a:xfrm>
          <a:solidFill>
            <a:srgbClr val="E4002D">
              <a:alpha val="85000"/>
            </a:srgbClr>
          </a:solidFill>
        </p:spPr>
        <p:txBody>
          <a:bodyPr lIns="720000" tIns="108000" bIns="108000" anchor="ctr">
            <a:spAutoFit/>
          </a:bodyPr>
          <a:lstStyle>
            <a:lvl1pPr marL="0" indent="0" algn="l">
              <a:buFont typeface="Wingdings" pitchFamily="2" charset="2"/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  <a:endParaRPr lang="de-AT" alt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3033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oliennummernplatzhalter 11"/>
          <p:cNvSpPr>
            <a:spLocks noGrp="1"/>
          </p:cNvSpPr>
          <p:nvPr>
            <p:ph type="sldNum" sz="quarter" idx="10"/>
          </p:nvPr>
        </p:nvSpPr>
        <p:spPr>
          <a:xfrm>
            <a:off x="684213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8F94-A99F-452F-8F24-AFF17DF99EE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0345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4538" y="773113"/>
            <a:ext cx="7715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13" y="2276475"/>
            <a:ext cx="7737475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30" name="Rectangle 17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12700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3200" b="1">
                <a:solidFill>
                  <a:srgbClr val="DE0000"/>
                </a:solidFill>
                <a:latin typeface="AMS" pitchFamily="34" charset="0"/>
              </a:defRPr>
            </a:lvl1pPr>
            <a:lvl2pPr marL="742950" indent="-285750" eaLnBrk="0" hangingPunct="0">
              <a:defRPr sz="3200" b="1">
                <a:solidFill>
                  <a:srgbClr val="DE0000"/>
                </a:solidFill>
                <a:latin typeface="AMS" pitchFamily="34" charset="0"/>
              </a:defRPr>
            </a:lvl2pPr>
            <a:lvl3pPr marL="1143000" indent="-228600" eaLnBrk="0" hangingPunct="0">
              <a:defRPr sz="3200" b="1">
                <a:solidFill>
                  <a:srgbClr val="DE0000"/>
                </a:solidFill>
                <a:latin typeface="AMS" pitchFamily="34" charset="0"/>
              </a:defRPr>
            </a:lvl3pPr>
            <a:lvl4pPr marL="1600200" indent="-228600" eaLnBrk="0" hangingPunct="0">
              <a:defRPr sz="3200" b="1">
                <a:solidFill>
                  <a:srgbClr val="DE0000"/>
                </a:solidFill>
                <a:latin typeface="AMS" pitchFamily="34" charset="0"/>
              </a:defRPr>
            </a:lvl4pPr>
            <a:lvl5pPr marL="2057400" indent="-228600" eaLnBrk="0" hangingPunct="0">
              <a:defRPr sz="3200" b="1">
                <a:solidFill>
                  <a:srgbClr val="DE0000"/>
                </a:solidFill>
                <a:latin typeface="A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>
              <a:cs typeface="+mn-cs"/>
            </a:endParaRPr>
          </a:p>
        </p:txBody>
      </p: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7956550" y="6496050"/>
            <a:ext cx="874713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44000" anchor="b"/>
          <a:lstStyle>
            <a:lvl1pPr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5D496410-4725-47BE-A070-779B5E2A11C7}" type="slidenum">
              <a:rPr lang="de-DE" altLang="de-DE" sz="1400" b="0" smtClean="0">
                <a:solidFill>
                  <a:schemeClr val="bg1"/>
                </a:solidFill>
              </a:rPr>
              <a:pPr algn="r" eaLnBrk="1" hangingPunct="1">
                <a:defRPr/>
              </a:pPr>
              <a:t>‹Nr.›</a:t>
            </a:fld>
            <a:endParaRPr lang="de-DE" altLang="de-DE" sz="1400" b="0" smtClean="0">
              <a:solidFill>
                <a:schemeClr val="bg1"/>
              </a:solidFill>
            </a:endParaRPr>
          </a:p>
        </p:txBody>
      </p:sp>
      <p:pic>
        <p:nvPicPr>
          <p:cNvPr id="2" name="Grafi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6069013"/>
            <a:ext cx="12604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755650" y="6453188"/>
            <a:ext cx="18462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CBF8A599-82D7-42E1-A3B5-ADB3C023B68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47" r:id="rId1"/>
    <p:sldLayoutId id="2147486748" r:id="rId2"/>
    <p:sldLayoutId id="2147486749" r:id="rId3"/>
    <p:sldLayoutId id="2147486750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4002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4002D"/>
          </a:solidFill>
          <a:latin typeface="A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4002D"/>
          </a:solidFill>
          <a:latin typeface="A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4002D"/>
          </a:solidFill>
          <a:latin typeface="A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4002D"/>
          </a:solidFill>
          <a:latin typeface="A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E0000"/>
          </a:solidFill>
          <a:latin typeface="A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E0000"/>
          </a:solidFill>
          <a:latin typeface="A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E0000"/>
          </a:solidFill>
          <a:latin typeface="A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E0000"/>
          </a:solidFill>
          <a:latin typeface="A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&gt;"/>
        <a:defRPr sz="3200">
          <a:solidFill>
            <a:srgbClr val="004F9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F9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4F9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4F9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4F9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4538" y="773113"/>
            <a:ext cx="7715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13" y="2276475"/>
            <a:ext cx="7737475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30" name="Rectangle 17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12700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3200" b="1">
                <a:solidFill>
                  <a:srgbClr val="DE0000"/>
                </a:solidFill>
                <a:latin typeface="AMS" pitchFamily="34" charset="0"/>
              </a:defRPr>
            </a:lvl1pPr>
            <a:lvl2pPr marL="742950" indent="-285750" eaLnBrk="0" hangingPunct="0">
              <a:defRPr sz="3200" b="1">
                <a:solidFill>
                  <a:srgbClr val="DE0000"/>
                </a:solidFill>
                <a:latin typeface="AMS" pitchFamily="34" charset="0"/>
              </a:defRPr>
            </a:lvl2pPr>
            <a:lvl3pPr marL="1143000" indent="-228600" eaLnBrk="0" hangingPunct="0">
              <a:defRPr sz="3200" b="1">
                <a:solidFill>
                  <a:srgbClr val="DE0000"/>
                </a:solidFill>
                <a:latin typeface="AMS" pitchFamily="34" charset="0"/>
              </a:defRPr>
            </a:lvl3pPr>
            <a:lvl4pPr marL="1600200" indent="-228600" eaLnBrk="0" hangingPunct="0">
              <a:defRPr sz="3200" b="1">
                <a:solidFill>
                  <a:srgbClr val="DE0000"/>
                </a:solidFill>
                <a:latin typeface="AMS" pitchFamily="34" charset="0"/>
              </a:defRPr>
            </a:lvl4pPr>
            <a:lvl5pPr marL="2057400" indent="-228600" eaLnBrk="0" hangingPunct="0">
              <a:defRPr sz="3200" b="1">
                <a:solidFill>
                  <a:srgbClr val="DE0000"/>
                </a:solidFill>
                <a:latin typeface="A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+mn-cs"/>
            </a:endParaRPr>
          </a:p>
        </p:txBody>
      </p: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7956550" y="6496050"/>
            <a:ext cx="874713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44000" anchor="b"/>
          <a:lstStyle>
            <a:lvl1pPr eaLnBrk="0" hangingPunct="0"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CB831B7D-BDEE-43E7-B0B6-B5FB71A19B86}" type="slidenum">
              <a:rPr lang="de-DE" altLang="de-DE" sz="1400" b="0" smtClean="0">
                <a:solidFill>
                  <a:schemeClr val="bg1"/>
                </a:solidFill>
              </a:rPr>
              <a:pPr algn="r" eaLnBrk="1" hangingPunct="1">
                <a:defRPr/>
              </a:pPr>
              <a:t>‹Nr.›</a:t>
            </a:fld>
            <a:endParaRPr lang="de-DE" altLang="de-DE" sz="1400" b="0" smtClean="0">
              <a:solidFill>
                <a:schemeClr val="bg1"/>
              </a:solidFill>
            </a:endParaRPr>
          </a:p>
        </p:txBody>
      </p:sp>
      <p:pic>
        <p:nvPicPr>
          <p:cNvPr id="2055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6069013"/>
            <a:ext cx="12604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755650" y="6453188"/>
            <a:ext cx="18462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60FCAC36-3ADB-45E1-84B0-6FC37134A5C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2" r:id="rId1"/>
    <p:sldLayoutId id="2147486753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4002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4002D"/>
          </a:solidFill>
          <a:latin typeface="A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4002D"/>
          </a:solidFill>
          <a:latin typeface="A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4002D"/>
          </a:solidFill>
          <a:latin typeface="A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4002D"/>
          </a:solidFill>
          <a:latin typeface="A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E0000"/>
          </a:solidFill>
          <a:latin typeface="A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E0000"/>
          </a:solidFill>
          <a:latin typeface="A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E0000"/>
          </a:solidFill>
          <a:latin typeface="A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E0000"/>
          </a:solidFill>
          <a:latin typeface="A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&gt;"/>
        <a:defRPr sz="3200">
          <a:solidFill>
            <a:srgbClr val="004F9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F9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4F9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4F9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4F9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-4539198"/>
            <a:ext cx="8856663" cy="8525411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4400" dirty="0" smtClean="0"/>
              <a:t/>
            </a:r>
            <a:br>
              <a:rPr lang="de-DE" altLang="de-DE" sz="4400" dirty="0" smtClean="0"/>
            </a:br>
            <a:r>
              <a:rPr lang="de-DE" altLang="de-DE" sz="4400" dirty="0" smtClean="0"/>
              <a:t/>
            </a:r>
            <a:br>
              <a:rPr lang="de-DE" altLang="de-DE" sz="4400" dirty="0" smtClean="0"/>
            </a:br>
            <a:r>
              <a:rPr lang="de-DE" altLang="de-DE" sz="4400" dirty="0"/>
              <a:t/>
            </a:r>
            <a:br>
              <a:rPr lang="de-DE" altLang="de-DE" sz="4400" dirty="0"/>
            </a:br>
            <a:r>
              <a:rPr lang="de-DE" altLang="de-DE" sz="4400" dirty="0" smtClean="0"/>
              <a:t/>
            </a:r>
            <a:br>
              <a:rPr lang="de-DE" altLang="de-DE" sz="4400" dirty="0" smtClean="0"/>
            </a:br>
            <a:r>
              <a:rPr lang="de-DE" altLang="de-DE" sz="4400" dirty="0"/>
              <a:t/>
            </a:r>
            <a:br>
              <a:rPr lang="de-DE" altLang="de-DE" sz="4400" dirty="0"/>
            </a:br>
            <a:r>
              <a:rPr lang="de-DE" altLang="de-DE" sz="4400" dirty="0" smtClean="0"/>
              <a:t/>
            </a:r>
            <a:br>
              <a:rPr lang="de-DE" altLang="de-DE" sz="4400" dirty="0" smtClean="0"/>
            </a:br>
            <a:r>
              <a:rPr lang="de-DE" altLang="de-DE" sz="4400" dirty="0"/>
              <a:t/>
            </a:r>
            <a:br>
              <a:rPr lang="de-DE" altLang="de-DE" sz="4400" dirty="0"/>
            </a:br>
            <a:r>
              <a:rPr lang="de-DE" altLang="de-DE" sz="4400" dirty="0" smtClean="0">
                <a:solidFill>
                  <a:srgbClr val="FF0000"/>
                </a:solidFill>
              </a:rPr>
              <a:t>A</a:t>
            </a:r>
            <a:r>
              <a:rPr lang="de-DE" altLang="de-DE" sz="4400" dirty="0" smtClean="0"/>
              <a:t>rbeits</a:t>
            </a:r>
            <a:r>
              <a:rPr lang="de-DE" altLang="de-DE" sz="4400" dirty="0" smtClean="0">
                <a:solidFill>
                  <a:srgbClr val="FF0000"/>
                </a:solidFill>
              </a:rPr>
              <a:t>m</a:t>
            </a:r>
            <a:r>
              <a:rPr lang="de-DE" altLang="de-DE" sz="4400" dirty="0" smtClean="0"/>
              <a:t>arktchancen </a:t>
            </a:r>
            <a:br>
              <a:rPr lang="de-DE" altLang="de-DE" sz="4400" dirty="0" smtClean="0"/>
            </a:br>
            <a:r>
              <a:rPr lang="de-DE" altLang="de-DE" sz="4400" dirty="0" smtClean="0">
                <a:solidFill>
                  <a:srgbClr val="FF0000"/>
                </a:solidFill>
              </a:rPr>
              <a:t>A</a:t>
            </a:r>
            <a:r>
              <a:rPr lang="de-DE" altLang="de-DE" sz="4400" dirty="0" smtClean="0"/>
              <a:t>ssistenz-</a:t>
            </a:r>
            <a:r>
              <a:rPr lang="de-DE" altLang="de-DE" sz="4400" dirty="0">
                <a:solidFill>
                  <a:srgbClr val="FF0000"/>
                </a:solidFill>
              </a:rPr>
              <a:t>S</a:t>
            </a:r>
            <a:r>
              <a:rPr lang="de-DE" altLang="de-DE" sz="4400" dirty="0" smtClean="0"/>
              <a:t>ystem </a:t>
            </a:r>
            <a:br>
              <a:rPr lang="de-DE" altLang="de-DE" sz="4400" dirty="0" smtClean="0"/>
            </a:br>
            <a:r>
              <a:rPr lang="de-DE" altLang="de-DE" sz="4400" dirty="0"/>
              <a:t/>
            </a:r>
            <a:br>
              <a:rPr lang="de-DE" altLang="de-DE" sz="4400" dirty="0"/>
            </a:br>
            <a:r>
              <a:rPr lang="de-DE" altLang="de-DE" sz="3200" dirty="0" smtClean="0"/>
              <a:t>Hintergründe </a:t>
            </a:r>
            <a:br>
              <a:rPr lang="de-DE" altLang="de-DE" sz="3200" dirty="0" smtClean="0"/>
            </a:br>
            <a:r>
              <a:rPr lang="de-DE" altLang="de-DE" sz="3200" dirty="0" smtClean="0"/>
              <a:t>		Strategie</a:t>
            </a:r>
            <a:r>
              <a:rPr lang="de-AT" sz="3200" dirty="0"/>
              <a:t/>
            </a:r>
            <a:br>
              <a:rPr lang="de-AT" sz="3200" dirty="0"/>
            </a:br>
            <a:r>
              <a:rPr lang="de-AT" sz="3200" dirty="0" smtClean="0"/>
              <a:t>			</a:t>
            </a:r>
            <a:r>
              <a:rPr lang="de-DE" altLang="de-DE" sz="3200" dirty="0" smtClean="0"/>
              <a:t>Modell</a:t>
            </a:r>
            <a:endParaRPr lang="de-AT" sz="3200" dirty="0"/>
          </a:p>
        </p:txBody>
      </p:sp>
      <p:sp>
        <p:nvSpPr>
          <p:cNvPr id="12291" name="Untertitel 3"/>
          <p:cNvSpPr>
            <a:spLocks noGrp="1"/>
          </p:cNvSpPr>
          <p:nvPr>
            <p:ph type="subTitle" idx="1"/>
          </p:nvPr>
        </p:nvSpPr>
        <p:spPr>
          <a:xfrm>
            <a:off x="0" y="4447103"/>
            <a:ext cx="4531576" cy="772107"/>
          </a:xfrm>
          <a:solidFill>
            <a:srgbClr val="E4002D">
              <a:alpha val="85097"/>
            </a:srgbClr>
          </a:solidFill>
        </p:spPr>
        <p:txBody>
          <a:bodyPr wrap="none" rIns="180000"/>
          <a:lstStyle/>
          <a:p>
            <a:pPr eaLnBrk="1" hangingPunct="1">
              <a:spcBef>
                <a:spcPts val="0"/>
              </a:spcBef>
            </a:pPr>
            <a:r>
              <a:rPr lang="de-DE" altLang="de-DE" sz="1800" b="1" dirty="0" smtClean="0"/>
              <a:t>Judit </a:t>
            </a:r>
            <a:r>
              <a:rPr lang="de-DE" altLang="de-DE" sz="1800" b="1" dirty="0" smtClean="0"/>
              <a:t>Marte-Huainigg (VOR)</a:t>
            </a:r>
          </a:p>
          <a:p>
            <a:pPr eaLnBrk="1" hangingPunct="1">
              <a:spcBef>
                <a:spcPts val="0"/>
              </a:spcBef>
            </a:pPr>
            <a:r>
              <a:rPr lang="de-DE" altLang="de-DE" sz="1800" b="1" dirty="0" smtClean="0"/>
              <a:t>Stand: 13. März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39"/>
    </mc:Choice>
    <mc:Fallback xmlns="">
      <p:transition spd="slow" advTm="4853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95288"/>
            <a:ext cx="7715250" cy="711200"/>
          </a:xfrm>
        </p:spPr>
        <p:txBody>
          <a:bodyPr/>
          <a:lstStyle/>
          <a:p>
            <a:pPr eaLnBrk="1" hangingPunct="1"/>
            <a:r>
              <a:rPr lang="de-AT" altLang="de-DE" sz="3000" smtClean="0"/>
              <a:t>Was erwartet uns?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757238" y="1141413"/>
            <a:ext cx="7737475" cy="46799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dirty="0" smtClean="0"/>
              <a:t>Arbeitsmarktpolitische Ausgangslage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de-AT" altLang="de-DE" sz="2000" b="1" dirty="0" smtClean="0"/>
              <a:t>			Warum AMAS?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DE" altLang="de-DE" sz="2000" b="1" spc="-50" dirty="0" smtClean="0">
                <a:solidFill>
                  <a:srgbClr val="E4002D"/>
                </a:solidFill>
              </a:rPr>
              <a:t>Die Strategie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DE" altLang="de-DE" sz="2000" b="1" spc="-50" dirty="0"/>
              <a:t>D</a:t>
            </a:r>
            <a:r>
              <a:rPr lang="de-DE" altLang="de-DE" sz="2000" b="1" spc="-50" dirty="0" smtClean="0"/>
              <a:t>as Modell</a:t>
            </a:r>
            <a:r>
              <a:rPr lang="de-AT" altLang="de-DE" sz="2000" b="1" spc="-50" dirty="0" smtClean="0"/>
              <a:t>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spc="-50" dirty="0" err="1" smtClean="0"/>
              <a:t>KundInnengruppen</a:t>
            </a:r>
            <a:endParaRPr lang="de-AT" altLang="de-DE" sz="2000" b="1" spc="-5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spc="-50" dirty="0" smtClean="0"/>
              <a:t>Segmentzusatzinformationen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spc="-50" dirty="0" smtClean="0"/>
              <a:t>Umgang (mit dem)s Ton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DE" altLang="de-DE" sz="2000" b="1" dirty="0" smtClean="0"/>
              <a:t>Die nächsten Schritte</a:t>
            </a:r>
            <a:endParaRPr lang="de-AT" altLang="de-DE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AT" altLang="de-DE" sz="2000" dirty="0" smtClean="0"/>
          </a:p>
        </p:txBody>
      </p:sp>
      <p:sp>
        <p:nvSpPr>
          <p:cNvPr id="14340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E98987-67C7-4931-A8BA-57F1E2C29BFE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35272"/>
      </p:ext>
    </p:extLst>
  </p:cSld>
  <p:clrMapOvr>
    <a:masterClrMapping/>
  </p:clrMapOvr>
  <p:transition advTm="99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Inhaltsplatzhalt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1117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AT" sz="2400" dirty="0"/>
              <a:t>A</a:t>
            </a:r>
            <a:r>
              <a:rPr lang="de-AT" sz="2400" dirty="0" smtClean="0"/>
              <a:t>uf die </a:t>
            </a:r>
            <a:r>
              <a:rPr lang="de-AT" sz="2400" b="1" dirty="0" smtClean="0"/>
              <a:t>Arbeitsmarktintegrationschancen</a:t>
            </a:r>
            <a:r>
              <a:rPr lang="de-AT" sz="2400" dirty="0" smtClean="0"/>
              <a:t> abgestellte Betreuung </a:t>
            </a:r>
            <a:r>
              <a:rPr lang="de-AT" sz="2400" dirty="0"/>
              <a:t>(</a:t>
            </a:r>
            <a:r>
              <a:rPr lang="de-AT" sz="2400" dirty="0" smtClean="0"/>
              <a:t>Beratung, Qualifizierung, Förderung) – im Fokus steht die Vermittlung</a:t>
            </a:r>
            <a:endParaRPr lang="de-AT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AT" sz="2400" b="1" dirty="0" smtClean="0"/>
              <a:t>Erwartung von mehr Effizienz beim Einsatz der Förderinstrumente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2200" dirty="0"/>
              <a:t>Einsparungen bei hohen Chancen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2200" dirty="0"/>
              <a:t>Schwerpunkt der Ressourcen bei mittleren Chancen</a:t>
            </a:r>
            <a:endParaRPr lang="de-DE" altLang="de-DE" sz="1800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de-AT" sz="2200" dirty="0"/>
              <a:t>Allen </a:t>
            </a:r>
            <a:r>
              <a:rPr lang="de-AT" sz="2200" dirty="0" err="1"/>
              <a:t>KundInnen</a:t>
            </a:r>
            <a:r>
              <a:rPr lang="de-AT" sz="2200" dirty="0"/>
              <a:t> mit niedrigen Chancen muss die BBEN (</a:t>
            </a:r>
            <a:r>
              <a:rPr lang="de-AT" sz="2200" dirty="0" err="1"/>
              <a:t>case</a:t>
            </a:r>
            <a:r>
              <a:rPr lang="de-AT" sz="2200" dirty="0"/>
              <a:t> </a:t>
            </a:r>
            <a:r>
              <a:rPr lang="de-AT" sz="2200" dirty="0" err="1" smtClean="0"/>
              <a:t>management</a:t>
            </a:r>
            <a:r>
              <a:rPr lang="de-AT" sz="2200" dirty="0"/>
              <a:t>,</a:t>
            </a:r>
            <a:r>
              <a:rPr lang="de-AT" sz="2200" dirty="0" smtClean="0"/>
              <a:t> Verbesserung/Stabilisierung) </a:t>
            </a:r>
            <a:r>
              <a:rPr lang="de-AT" sz="2200" dirty="0"/>
              <a:t>oder ein zweckmäßigeres Angebot gemacht werden</a:t>
            </a:r>
            <a:r>
              <a:rPr lang="de-AT" sz="2200" dirty="0" smtClean="0"/>
              <a:t>.</a:t>
            </a:r>
            <a:endParaRPr lang="de-AT" sz="1600" b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AT" sz="2400" b="1" dirty="0" smtClean="0"/>
              <a:t>Politisch definierte Zielgruppen (insb. begünstige behinderte Menschen, 50+) </a:t>
            </a:r>
            <a:r>
              <a:rPr lang="de-AT" sz="2400" dirty="0" smtClean="0"/>
              <a:t>werden unabhängig von Arbeitsmarktchancen gefördert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AT" sz="2400" dirty="0" smtClean="0"/>
          </a:p>
          <a:p>
            <a:pPr eaLnBrk="1" hangingPunct="1">
              <a:buFont typeface="Arial" charset="0"/>
              <a:buChar char="&gt;"/>
              <a:defRPr/>
            </a:pPr>
            <a:endParaRPr lang="de-AT" altLang="de-DE" sz="2200" dirty="0"/>
          </a:p>
          <a:p>
            <a:pPr eaLnBrk="1" hangingPunct="1">
              <a:buFont typeface="Arial" charset="0"/>
              <a:buChar char="&gt;"/>
              <a:defRPr/>
            </a:pPr>
            <a:endParaRPr lang="de-AT" altLang="de-DE" dirty="0" smtClean="0"/>
          </a:p>
        </p:txBody>
      </p:sp>
      <p:sp>
        <p:nvSpPr>
          <p:cNvPr id="31747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6A563E-2DFB-4B2E-9FD7-D8EBFDA347BB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15250" cy="863600"/>
          </a:xfrm>
        </p:spPr>
        <p:txBody>
          <a:bodyPr/>
          <a:lstStyle/>
          <a:p>
            <a:pPr eaLnBrk="1" hangingPunct="1"/>
            <a:r>
              <a:rPr lang="de-DE" altLang="de-DE" sz="3000" dirty="0" smtClean="0"/>
              <a:t>Die neue Strategie</a:t>
            </a:r>
            <a:endParaRPr lang="de-AT" altLang="de-DE" sz="2400" dirty="0" smtClean="0"/>
          </a:p>
        </p:txBody>
      </p:sp>
      <p:sp>
        <p:nvSpPr>
          <p:cNvPr id="5" name="Stern mit 24 Zacken 4"/>
          <p:cNvSpPr/>
          <p:nvPr/>
        </p:nvSpPr>
        <p:spPr bwMode="auto">
          <a:xfrm rot="1412273">
            <a:off x="2915816" y="914401"/>
            <a:ext cx="5328592" cy="4458815"/>
          </a:xfrm>
          <a:prstGeom prst="star24">
            <a:avLst/>
          </a:prstGeom>
          <a:noFill/>
          <a:ln w="28575">
            <a:solidFill>
              <a:srgbClr val="FFC000"/>
            </a:solidFill>
          </a:ln>
          <a:effectLst/>
          <a:ex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rgbClr val="DE0000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200" dirty="0" smtClean="0"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400" b="1" i="0" u="none" strike="noStrike" cap="none" normalizeH="0" baseline="0" dirty="0" smtClean="0">
                <a:ln>
                  <a:noFill/>
                </a:ln>
                <a:solidFill>
                  <a:srgbClr val="DE0000"/>
                </a:solidFill>
                <a:effectLst/>
                <a:latin typeface="+mn-lt"/>
              </a:rPr>
              <a:t>Corona?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rgbClr val="DE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 advTm="117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744538" y="548681"/>
            <a:ext cx="7715250" cy="792088"/>
          </a:xfrm>
        </p:spPr>
        <p:txBody>
          <a:bodyPr/>
          <a:lstStyle/>
          <a:p>
            <a:r>
              <a:rPr lang="de-DE" altLang="de-DE" sz="3000" dirty="0" smtClean="0"/>
              <a:t>Die neue Strategie wirkt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346667"/>
            <a:ext cx="8064896" cy="468052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sz="2400" dirty="0" smtClean="0"/>
              <a:t>Die neue Strategie </a:t>
            </a:r>
            <a:r>
              <a:rPr lang="de-DE" sz="2400" b="1" dirty="0" smtClean="0"/>
              <a:t>wird in der Praxis sichtbar </a:t>
            </a:r>
            <a:r>
              <a:rPr lang="de-DE" sz="2400" dirty="0" smtClean="0"/>
              <a:t>durch:</a:t>
            </a:r>
            <a:br>
              <a:rPr lang="de-DE" sz="2400" dirty="0" smtClean="0"/>
            </a:br>
            <a:endParaRPr lang="de-DE" sz="11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e-DE" sz="2400" b="1" dirty="0" smtClean="0"/>
              <a:t>Verstärkte Vermittlungstätigkeit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e-DE" sz="2400" dirty="0" smtClean="0"/>
              <a:t>Kontaktintervalle </a:t>
            </a:r>
            <a:r>
              <a:rPr lang="de-DE" sz="2400" b="1" dirty="0" smtClean="0"/>
              <a:t>bei mittleren Chancen erhöhen </a:t>
            </a:r>
            <a:r>
              <a:rPr lang="de-DE" sz="2400" dirty="0" smtClean="0"/>
              <a:t>und besser nutzen (z.B. Besprechung des letzten VV; Vorbereitung für eine geplante Schulung; etc.)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e-DE" sz="2400" b="1" dirty="0" smtClean="0"/>
              <a:t>Viel schneller </a:t>
            </a:r>
            <a:r>
              <a:rPr lang="de-DE" sz="2400" dirty="0" smtClean="0"/>
              <a:t>Personen Unterstützung zukommen lassen - Prävention von Langzeitarbeitslosigkeit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e-DE" sz="2400" b="1" dirty="0" smtClean="0"/>
              <a:t>Early Intervention </a:t>
            </a:r>
            <a:r>
              <a:rPr lang="de-DE" sz="2400" dirty="0" smtClean="0"/>
              <a:t>nicht nur zu Beginn, auch bei Verschlechterung der Arbeitsmarktchancen.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e-DE" sz="2400" b="1" dirty="0" smtClean="0"/>
              <a:t>Perspektivencheck</a:t>
            </a:r>
            <a:r>
              <a:rPr lang="de-DE" sz="2400" dirty="0"/>
              <a:t>, um Nichts unversucht zu lassen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e-DE" sz="2400" b="1" dirty="0" smtClean="0"/>
              <a:t>BBEN ist verpflichtend </a:t>
            </a:r>
            <a:r>
              <a:rPr lang="de-DE" sz="2400" dirty="0" smtClean="0"/>
              <a:t>für alle </a:t>
            </a:r>
            <a:r>
              <a:rPr lang="de-DE" sz="2400" dirty="0" err="1" smtClean="0"/>
              <a:t>KundInnen</a:t>
            </a:r>
            <a:r>
              <a:rPr lang="de-DE" sz="2400" dirty="0" smtClean="0"/>
              <a:t> mit niedrigen Chancen </a:t>
            </a:r>
            <a:endParaRPr lang="de-DE" dirty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57D5BC-0977-45AB-ADF3-81D7326AF1E6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AT" altLang="de-DE" sz="1200" dirty="0" smtClean="0">
              <a:solidFill>
                <a:srgbClr val="7F7F7F"/>
              </a:solidFill>
            </a:endParaRPr>
          </a:p>
        </p:txBody>
      </p:sp>
      <p:sp>
        <p:nvSpPr>
          <p:cNvPr id="5" name="Stern mit 24 Zacken 4"/>
          <p:cNvSpPr/>
          <p:nvPr/>
        </p:nvSpPr>
        <p:spPr bwMode="auto">
          <a:xfrm rot="1412273">
            <a:off x="2915816" y="914401"/>
            <a:ext cx="5328592" cy="4458815"/>
          </a:xfrm>
          <a:prstGeom prst="star24">
            <a:avLst/>
          </a:prstGeom>
          <a:noFill/>
          <a:ln w="28575">
            <a:solidFill>
              <a:srgbClr val="FFC000"/>
            </a:solidFill>
          </a:ln>
          <a:effectLst/>
          <a:ex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rgbClr val="DE0000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200" dirty="0" smtClean="0"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400" b="1" i="0" u="none" strike="noStrike" cap="none" normalizeH="0" baseline="0" dirty="0" smtClean="0">
                <a:ln>
                  <a:noFill/>
                </a:ln>
                <a:solidFill>
                  <a:srgbClr val="DE0000"/>
                </a:solidFill>
                <a:effectLst/>
                <a:latin typeface="+mn-lt"/>
              </a:rPr>
              <a:t>Corona?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rgbClr val="DE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 advTm="468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744538" y="773112"/>
            <a:ext cx="7715250" cy="783679"/>
          </a:xfrm>
        </p:spPr>
        <p:txBody>
          <a:bodyPr/>
          <a:lstStyle/>
          <a:p>
            <a:r>
              <a:rPr lang="de-DE" altLang="de-DE" dirty="0" smtClean="0"/>
              <a:t>Woran merken Kundinnen und Kunden die neue Strategie?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916832"/>
            <a:ext cx="7737475" cy="4320480"/>
          </a:xfrm>
        </p:spPr>
        <p:txBody>
          <a:bodyPr/>
          <a:lstStyle/>
          <a:p>
            <a:pPr>
              <a:defRPr/>
            </a:pPr>
            <a:r>
              <a:rPr lang="de-DE" sz="2400" dirty="0" smtClean="0"/>
              <a:t>Im </a:t>
            </a:r>
            <a:r>
              <a:rPr lang="de-DE" sz="2400" b="1" dirty="0" smtClean="0"/>
              <a:t>Beratungsgespräch</a:t>
            </a:r>
            <a:r>
              <a:rPr lang="de-DE" sz="2400" dirty="0" smtClean="0"/>
              <a:t>: </a:t>
            </a:r>
            <a:r>
              <a:rPr lang="de-DE" sz="2000" dirty="0" smtClean="0"/>
              <a:t>die Arbeitsmarktchancen müssen besprochen werden.</a:t>
            </a:r>
          </a:p>
          <a:p>
            <a:pPr>
              <a:defRPr/>
            </a:pPr>
            <a:r>
              <a:rPr lang="de-DE" sz="2400" b="1" dirty="0" smtClean="0"/>
              <a:t>Kontaktintervalle</a:t>
            </a:r>
            <a:r>
              <a:rPr lang="de-DE" sz="2000" dirty="0" smtClean="0"/>
              <a:t> </a:t>
            </a:r>
            <a:r>
              <a:rPr lang="de-DE" sz="2400" b="1" dirty="0" smtClean="0"/>
              <a:t>differenzieren</a:t>
            </a:r>
            <a:r>
              <a:rPr lang="de-DE" sz="2400" dirty="0" smtClean="0"/>
              <a:t> </a:t>
            </a:r>
            <a:r>
              <a:rPr lang="de-DE" sz="2000" dirty="0" smtClean="0"/>
              <a:t>je nach ermittelter und festgestellter Arbeitsmarktchance</a:t>
            </a:r>
          </a:p>
          <a:p>
            <a:pPr>
              <a:defRPr/>
            </a:pPr>
            <a:r>
              <a:rPr lang="de-DE" sz="2400" b="1" dirty="0" smtClean="0"/>
              <a:t>Early Intervention </a:t>
            </a:r>
            <a:r>
              <a:rPr lang="de-DE" sz="2000" dirty="0" smtClean="0"/>
              <a:t>zu Beginn der Arbeitslosigkeit und bei Verschlechterung der Arbeitsmarktchance</a:t>
            </a:r>
          </a:p>
          <a:p>
            <a:pPr>
              <a:defRPr/>
            </a:pPr>
            <a:r>
              <a:rPr lang="de-DE" sz="2400" b="1" dirty="0" smtClean="0"/>
              <a:t>Verstärkte Vermittlungsaktivität</a:t>
            </a:r>
          </a:p>
          <a:p>
            <a:pPr>
              <a:defRPr/>
            </a:pPr>
            <a:r>
              <a:rPr lang="de-DE" sz="2400" b="1" dirty="0" smtClean="0"/>
              <a:t>Perspektivencheck</a:t>
            </a:r>
            <a:r>
              <a:rPr lang="de-DE" sz="2400" dirty="0" smtClean="0"/>
              <a:t> </a:t>
            </a:r>
            <a:r>
              <a:rPr lang="de-DE" sz="2000" dirty="0" smtClean="0"/>
              <a:t>wird bei drohenden niedrigen Arbeitsmarktchancen angeboten.</a:t>
            </a:r>
          </a:p>
          <a:p>
            <a:pPr>
              <a:defRPr/>
            </a:pPr>
            <a:r>
              <a:rPr lang="de-DE" sz="2400" b="1" dirty="0" smtClean="0"/>
              <a:t>Neues Angebot der Beratung und Betreuung </a:t>
            </a:r>
            <a:r>
              <a:rPr lang="de-DE" sz="2000" dirty="0" smtClean="0"/>
              <a:t>(BBEN) für alle Personen mit niedrigen Chancen</a:t>
            </a:r>
            <a:endParaRPr lang="de-DE" sz="2000" dirty="0"/>
          </a:p>
          <a:p>
            <a:pPr>
              <a:defRPr/>
            </a:pPr>
            <a:endParaRPr lang="de-DE" dirty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57D5BC-0977-45AB-ADF3-81D7326AF1E6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  <p:sp>
        <p:nvSpPr>
          <p:cNvPr id="5" name="Stern mit 24 Zacken 4"/>
          <p:cNvSpPr/>
          <p:nvPr/>
        </p:nvSpPr>
        <p:spPr bwMode="auto">
          <a:xfrm rot="1412273">
            <a:off x="3584463" y="1325297"/>
            <a:ext cx="5328592" cy="4458815"/>
          </a:xfrm>
          <a:prstGeom prst="star24">
            <a:avLst/>
          </a:prstGeom>
          <a:noFill/>
          <a:ln w="28575">
            <a:solidFill>
              <a:srgbClr val="FFC000"/>
            </a:solidFill>
          </a:ln>
          <a:effectLst/>
          <a:ex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rgbClr val="DE0000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200" dirty="0" smtClean="0"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400" b="1" i="0" u="none" strike="noStrike" cap="none" normalizeH="0" baseline="0" dirty="0" smtClean="0">
                <a:ln>
                  <a:noFill/>
                </a:ln>
                <a:solidFill>
                  <a:srgbClr val="DE0000"/>
                </a:solidFill>
                <a:effectLst/>
                <a:latin typeface="+mn-lt"/>
              </a:rPr>
              <a:t>Corona?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rgbClr val="DE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0821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715250" cy="936625"/>
          </a:xfrm>
        </p:spPr>
        <p:txBody>
          <a:bodyPr/>
          <a:lstStyle/>
          <a:p>
            <a:r>
              <a:rPr lang="de-DE" altLang="de-DE" dirty="0" smtClean="0"/>
              <a:t>Vermittlung ist das Kerngeschäft</a:t>
            </a:r>
            <a:endParaRPr lang="de-AT" altLang="de-DE" dirty="0" smtClean="0"/>
          </a:p>
        </p:txBody>
      </p:sp>
      <p:sp>
        <p:nvSpPr>
          <p:cNvPr id="35843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2BB468-88BE-488A-960E-3EC68E44B3F3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  <p:sp>
        <p:nvSpPr>
          <p:cNvPr id="35844" name="Rectangle 8"/>
          <p:cNvSpPr>
            <a:spLocks noChangeArrowheads="1"/>
          </p:cNvSpPr>
          <p:nvPr/>
        </p:nvSpPr>
        <p:spPr bwMode="auto">
          <a:xfrm>
            <a:off x="735013" y="2695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solidFill>
                <a:srgbClr val="DE0000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35013" y="1196975"/>
            <a:ext cx="7737475" cy="49688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de-DE" sz="2400" b="1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de-DE" sz="2400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de-DE" sz="2400" b="1" dirty="0" smtClean="0"/>
              <a:t>Das Arbeitsmarktchancen-Assistenzsystem berechnet Wahrscheinlichkeiten der Arbeitsaufnahme aber keine Vermittlungsfähigkeit von Personen.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de-DE" sz="2400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de-DE" sz="2400" b="1" dirty="0" smtClean="0"/>
              <a:t>Unabhängig von den Arbeitsmarktchancen, sind alle </a:t>
            </a:r>
            <a:r>
              <a:rPr lang="de-DE" sz="2400" b="1" dirty="0" err="1" smtClean="0"/>
              <a:t>KundInnen</a:t>
            </a:r>
            <a:r>
              <a:rPr lang="de-DE" sz="2400" b="1" dirty="0" smtClean="0"/>
              <a:t> zu vermitteln.</a:t>
            </a:r>
            <a:endParaRPr lang="de-AT" sz="2400" b="1" dirty="0"/>
          </a:p>
          <a:p>
            <a:pPr algn="ctr">
              <a:buFont typeface="Arial" charset="0"/>
              <a:buChar char="&gt;"/>
              <a:defRPr/>
            </a:pPr>
            <a:endParaRPr lang="de-DE" sz="2000" b="1" dirty="0"/>
          </a:p>
          <a:p>
            <a:pPr lvl="1">
              <a:defRPr/>
            </a:pPr>
            <a:endParaRPr lang="de-DE" sz="1600" dirty="0" smtClean="0"/>
          </a:p>
          <a:p>
            <a:pPr lvl="1">
              <a:defRPr/>
            </a:pPr>
            <a:endParaRPr lang="de-AT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"/>
    </mc:Choice>
    <mc:Fallback xmlns="">
      <p:transition spd="slow" advTm="88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Inhaltsplatzhalt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1117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AT" sz="2400" dirty="0" smtClean="0"/>
          </a:p>
          <a:p>
            <a:pPr eaLnBrk="1" hangingPunct="1">
              <a:buFont typeface="Arial" charset="0"/>
              <a:buChar char="&gt;"/>
              <a:defRPr/>
            </a:pPr>
            <a:endParaRPr lang="de-AT" altLang="de-DE" sz="2200" dirty="0"/>
          </a:p>
          <a:p>
            <a:pPr eaLnBrk="1" hangingPunct="1">
              <a:buFont typeface="Arial" charset="0"/>
              <a:buChar char="&gt;"/>
              <a:defRPr/>
            </a:pPr>
            <a:endParaRPr lang="de-AT" altLang="de-DE" dirty="0" smtClean="0"/>
          </a:p>
        </p:txBody>
      </p:sp>
      <p:sp>
        <p:nvSpPr>
          <p:cNvPr id="37891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CBAA8C-7405-4B89-95C9-87F47AE00FA5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15250" cy="863600"/>
          </a:xfrm>
        </p:spPr>
        <p:txBody>
          <a:bodyPr/>
          <a:lstStyle/>
          <a:p>
            <a:pPr eaLnBrk="1" hangingPunct="1"/>
            <a:r>
              <a:rPr lang="de-DE" altLang="de-DE" sz="3000" smtClean="0"/>
              <a:t>… back to the roots</a:t>
            </a:r>
            <a:endParaRPr lang="de-AT" altLang="de-DE" sz="2400" smtClean="0">
              <a:solidFill>
                <a:schemeClr val="tx1"/>
              </a:solidFill>
            </a:endParaRPr>
          </a:p>
        </p:txBody>
      </p:sp>
      <p:pic>
        <p:nvPicPr>
          <p:cNvPr id="37893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223963"/>
            <a:ext cx="3744912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Ellipse 3"/>
          <p:cNvSpPr>
            <a:spLocks noChangeArrowheads="1"/>
          </p:cNvSpPr>
          <p:nvPr/>
        </p:nvSpPr>
        <p:spPr bwMode="auto">
          <a:xfrm>
            <a:off x="4356100" y="1366838"/>
            <a:ext cx="1439863" cy="982662"/>
          </a:xfrm>
          <a:prstGeom prst="ellipse">
            <a:avLst/>
          </a:prstGeom>
          <a:noFill/>
          <a:ln w="12700">
            <a:solidFill>
              <a:srgbClr val="E400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>
              <a:solidFill>
                <a:srgbClr val="DE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"/>
    </mc:Choice>
    <mc:Fallback xmlns="">
      <p:transition spd="slow" advTm="101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>
          <a:xfrm>
            <a:off x="744538" y="692150"/>
            <a:ext cx="7715250" cy="936625"/>
          </a:xfrm>
        </p:spPr>
        <p:txBody>
          <a:bodyPr/>
          <a:lstStyle/>
          <a:p>
            <a:r>
              <a:rPr lang="de-DE" altLang="de-DE" sz="3000" smtClean="0"/>
              <a:t>Arbeitsmarktpolitische Ziele und </a:t>
            </a:r>
            <a:br>
              <a:rPr lang="de-DE" altLang="de-DE" sz="3000" smtClean="0"/>
            </a:br>
            <a:r>
              <a:rPr lang="de-DE" altLang="de-DE" sz="3000" smtClean="0"/>
              <a:t>BSC-Indikatoren für 2020</a:t>
            </a:r>
            <a:endParaRPr lang="de-AT" altLang="de-DE" sz="300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700213"/>
            <a:ext cx="7737475" cy="40322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de-DE" sz="2400" dirty="0">
                <a:sym typeface="Wingdings" panose="05000000000000000000" pitchFamily="2" charset="2"/>
              </a:rPr>
              <a:t>Es werden derzeit </a:t>
            </a:r>
            <a:r>
              <a:rPr lang="de-DE" sz="2400" b="1" dirty="0">
                <a:sym typeface="Wingdings" panose="05000000000000000000" pitchFamily="2" charset="2"/>
              </a:rPr>
              <a:t>nur</a:t>
            </a:r>
            <a:r>
              <a:rPr lang="de-DE" sz="2400" dirty="0"/>
              <a:t> CAM Werte </a:t>
            </a:r>
            <a:r>
              <a:rPr lang="de-DE" sz="2400" dirty="0" smtClean="0"/>
              <a:t>berücksichtigt.</a:t>
            </a:r>
          </a:p>
          <a:p>
            <a:pPr marL="0" indent="0">
              <a:buFont typeface="Arial" charset="0"/>
              <a:buNone/>
              <a:defRPr/>
            </a:pPr>
            <a:endParaRPr lang="de-DE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de-DE" sz="2000" dirty="0" smtClean="0"/>
              <a:t>Vereinbart: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sz="2400" dirty="0" smtClean="0"/>
              <a:t>Ziel: Schulungseffektivität </a:t>
            </a:r>
            <a:r>
              <a:rPr lang="de-DE" sz="2400" dirty="0"/>
              <a:t>nur für mittleres </a:t>
            </a:r>
            <a:r>
              <a:rPr lang="de-DE" sz="2400" dirty="0" smtClean="0"/>
              <a:t>Segment </a:t>
            </a:r>
          </a:p>
          <a:p>
            <a:pPr>
              <a:buFont typeface="Arial" charset="0"/>
              <a:buChar char="&gt;"/>
              <a:defRPr/>
            </a:pPr>
            <a:r>
              <a:rPr lang="de-DE" sz="2400" dirty="0" smtClean="0"/>
              <a:t>BSC: </a:t>
            </a:r>
            <a:r>
              <a:rPr lang="de-DE" sz="2400" dirty="0"/>
              <a:t>Erfolg der AMF ohne niedriges Segment</a:t>
            </a:r>
          </a:p>
          <a:p>
            <a:pPr>
              <a:buFont typeface="Arial" charset="0"/>
              <a:buChar char="&gt;"/>
              <a:defRPr/>
            </a:pPr>
            <a:r>
              <a:rPr lang="de-DE" sz="2400" dirty="0" smtClean="0"/>
              <a:t>BSC: </a:t>
            </a:r>
            <a:r>
              <a:rPr lang="de-DE" sz="2400" dirty="0"/>
              <a:t>Geschäftsfalldauer </a:t>
            </a:r>
            <a:r>
              <a:rPr lang="de-DE" sz="2400" dirty="0" smtClean="0"/>
              <a:t>ohne niedriges Segment (hoch und mittel zusammen)</a:t>
            </a:r>
            <a:endParaRPr lang="de-DE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1000" dirty="0" smtClean="0"/>
          </a:p>
          <a:p>
            <a:pPr>
              <a:buFont typeface="Symbol" panose="05050102010706020507" pitchFamily="18" charset="2"/>
              <a:buChar char="-"/>
              <a:defRPr/>
            </a:pPr>
            <a:r>
              <a:rPr lang="de-DE" sz="2400" i="1" dirty="0" smtClean="0">
                <a:solidFill>
                  <a:schemeClr val="bg1">
                    <a:lumMod val="65000"/>
                  </a:schemeClr>
                </a:solidFill>
              </a:rPr>
              <a:t>Ausgesetzt ist das BSC Ziel: Förderquote von Personen im niedrigen Segment im Hinblick auf den Aufbau des BBEN Angebots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400" i="1" dirty="0">
              <a:solidFill>
                <a:srgbClr val="AEBBE4"/>
              </a:solidFill>
            </a:endParaRPr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3F6788-9F0B-4748-A759-DAC48E825ED2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  <p:sp>
        <p:nvSpPr>
          <p:cNvPr id="5" name="Stern mit 24 Zacken 4"/>
          <p:cNvSpPr/>
          <p:nvPr/>
        </p:nvSpPr>
        <p:spPr bwMode="auto">
          <a:xfrm rot="1412273">
            <a:off x="3296431" y="1715218"/>
            <a:ext cx="5328592" cy="4458815"/>
          </a:xfrm>
          <a:prstGeom prst="star24">
            <a:avLst/>
          </a:prstGeom>
          <a:noFill/>
          <a:ln w="28575">
            <a:solidFill>
              <a:srgbClr val="FFC000"/>
            </a:solidFill>
          </a:ln>
          <a:effectLst/>
          <a:ex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rgbClr val="DE0000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200" dirty="0" smtClean="0"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400" b="1" i="0" u="none" strike="noStrike" cap="none" normalizeH="0" baseline="0" dirty="0" smtClean="0">
                <a:ln>
                  <a:noFill/>
                </a:ln>
                <a:solidFill>
                  <a:srgbClr val="DE0000"/>
                </a:solidFill>
                <a:effectLst/>
                <a:latin typeface="+mn-lt"/>
              </a:rPr>
              <a:t>Corona?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rgbClr val="DE0000"/>
              </a:solidFill>
              <a:effectLst/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95288"/>
            <a:ext cx="7715250" cy="711200"/>
          </a:xfrm>
        </p:spPr>
        <p:txBody>
          <a:bodyPr/>
          <a:lstStyle/>
          <a:p>
            <a:pPr eaLnBrk="1" hangingPunct="1"/>
            <a:r>
              <a:rPr lang="de-AT" altLang="de-DE" sz="3000" smtClean="0"/>
              <a:t>Was erwartet uns?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757238" y="1141413"/>
            <a:ext cx="7737475" cy="46799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dirty="0" smtClean="0"/>
              <a:t>Arbeitsmarktpolitische Ausgangslage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de-AT" altLang="de-DE" sz="2000" b="1" dirty="0" smtClean="0"/>
              <a:t>			Warum AMAS?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DE" altLang="de-DE" sz="2000" b="1" spc="-50" dirty="0" smtClean="0"/>
              <a:t>Die Strategie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DE" altLang="de-DE" sz="2000" b="1" spc="-50" dirty="0">
                <a:solidFill>
                  <a:srgbClr val="E4002D"/>
                </a:solidFill>
              </a:rPr>
              <a:t>D</a:t>
            </a:r>
            <a:r>
              <a:rPr lang="de-DE" altLang="de-DE" sz="2000" b="1" spc="-50" dirty="0" smtClean="0">
                <a:solidFill>
                  <a:srgbClr val="E4002D"/>
                </a:solidFill>
              </a:rPr>
              <a:t>as Modell</a:t>
            </a:r>
            <a:r>
              <a:rPr lang="de-AT" altLang="de-DE" sz="2000" b="1" spc="-50" dirty="0" smtClean="0">
                <a:solidFill>
                  <a:srgbClr val="E4002D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spc="-50" dirty="0" err="1" smtClean="0"/>
              <a:t>KundInnengruppen</a:t>
            </a:r>
            <a:endParaRPr lang="de-AT" altLang="de-DE" sz="2000" b="1" spc="-5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spc="-50" dirty="0" smtClean="0"/>
              <a:t>Segmentzusatzinformationen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spc="-50" dirty="0" smtClean="0"/>
              <a:t>Umgang (mit dem)s Ton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DE" altLang="de-DE" sz="2000" b="1" dirty="0" smtClean="0"/>
              <a:t>Die nächsten Schritte</a:t>
            </a:r>
            <a:endParaRPr lang="de-AT" altLang="de-DE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AT" altLang="de-DE" sz="2000" dirty="0" smtClean="0"/>
          </a:p>
        </p:txBody>
      </p:sp>
      <p:sp>
        <p:nvSpPr>
          <p:cNvPr id="14340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E98987-67C7-4931-A8BA-57F1E2C29BFE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43863"/>
      </p:ext>
    </p:extLst>
  </p:cSld>
  <p:clrMapOvr>
    <a:masterClrMapping/>
  </p:clrMapOvr>
  <p:transition advTm="72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77163" cy="792162"/>
          </a:xfrm>
        </p:spPr>
        <p:txBody>
          <a:bodyPr/>
          <a:lstStyle/>
          <a:p>
            <a:pPr eaLnBrk="1" hangingPunct="1"/>
            <a:r>
              <a:rPr lang="de-AT" altLang="de-DE" sz="3000" smtClean="0"/>
              <a:t>Das Modell berechnet zwei „Zielfunktionen“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700807"/>
            <a:ext cx="7737475" cy="446345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000" b="1" dirty="0" smtClean="0"/>
              <a:t>Kurzfristige Arbeitsmarktchance</a:t>
            </a:r>
            <a:br>
              <a:rPr lang="de-DE" altLang="de-DE" sz="2000" b="1" dirty="0" smtClean="0"/>
            </a:br>
            <a:r>
              <a:rPr lang="de-DE" altLang="de-DE" sz="2000" dirty="0" smtClean="0"/>
              <a:t>Wahrscheinlichkeit ein Volumen der (ungeförderten) Beschäftigung von 3 Monaten innerhalb von 7 Monaten zu erreichen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&gt;"/>
              <a:defRPr/>
            </a:pPr>
            <a:endParaRPr lang="de-DE" altLang="de-DE" sz="2000" b="1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000" b="1" dirty="0" smtClean="0"/>
              <a:t>Langfristige Arbeitsmarktchance</a:t>
            </a:r>
            <a:br>
              <a:rPr lang="de-DE" altLang="de-DE" sz="2000" b="1" dirty="0" smtClean="0"/>
            </a:br>
            <a:r>
              <a:rPr lang="de-DE" altLang="de-DE" sz="2000" dirty="0" smtClean="0"/>
              <a:t>Wahrscheinlichkeit ein Volumen der (ungeförderten) Beschäftigung von zumindest 6 Monaten innerhalb von 24 Monaten zu erreichen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de-DE" altLang="de-DE" sz="20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de-DE" altLang="de-DE" sz="2000" dirty="0" smtClean="0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de-DE" altLang="de-DE" sz="2000" dirty="0" smtClean="0"/>
              <a:t>Diese beiden Werte werden im PST angezeigt.</a:t>
            </a:r>
          </a:p>
          <a:p>
            <a:pPr marL="457200" lvl="1" indent="0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endParaRPr lang="de-AT" altLang="de-DE" dirty="0"/>
          </a:p>
          <a:p>
            <a:pPr eaLnBrk="1" hangingPunct="1">
              <a:lnSpc>
                <a:spcPct val="90000"/>
              </a:lnSpc>
              <a:defRPr/>
            </a:pPr>
            <a:endParaRPr lang="de-AT" altLang="de-DE" sz="2000" dirty="0" smtClean="0"/>
          </a:p>
        </p:txBody>
      </p:sp>
      <p:sp>
        <p:nvSpPr>
          <p:cNvPr id="40964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A181AD-3F51-45C5-93C1-0ABBE2D165E3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55678"/>
      </p:ext>
    </p:extLst>
  </p:cSld>
  <p:clrMapOvr>
    <a:masterClrMapping/>
  </p:clrMapOvr>
  <p:transition advTm="94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15250" cy="711200"/>
          </a:xfrm>
        </p:spPr>
        <p:txBody>
          <a:bodyPr/>
          <a:lstStyle/>
          <a:p>
            <a:pPr eaLnBrk="1" hangingPunct="1"/>
            <a:r>
              <a:rPr lang="de-AT" altLang="de-DE" sz="3000" dirty="0" smtClean="0"/>
              <a:t>Das Modell rechnet mit …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661988" y="1166813"/>
            <a:ext cx="7737475" cy="53292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de-AT" altLang="de-DE" sz="2000" dirty="0" smtClean="0"/>
              <a:t>Daten von </a:t>
            </a:r>
            <a:r>
              <a:rPr lang="de-AT" altLang="de-DE" sz="2000" b="1" dirty="0" smtClean="0"/>
              <a:t>rund 1,2 Mio. Geschäftsfällen</a:t>
            </a:r>
            <a:r>
              <a:rPr lang="de-AT" altLang="de-DE" sz="2000" dirty="0" smtClean="0"/>
              <a:t>, die jährlich neu verarbeitet werden – die Qualität der </a:t>
            </a:r>
            <a:r>
              <a:rPr lang="de-AT" altLang="de-DE" sz="2000" dirty="0"/>
              <a:t>D</a:t>
            </a:r>
            <a:r>
              <a:rPr lang="de-AT" altLang="de-DE" sz="2000" dirty="0" smtClean="0"/>
              <a:t>aten ist entscheidend, daher wird unterschieden zwischen: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de-AT" altLang="de-DE" sz="20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AT" altLang="de-DE" sz="2000" b="1" dirty="0" smtClean="0"/>
              <a:t>Voll valide </a:t>
            </a:r>
            <a:r>
              <a:rPr lang="de-AT" altLang="de-DE" sz="2000" b="1" dirty="0"/>
              <a:t>D</a:t>
            </a:r>
            <a:r>
              <a:rPr lang="de-AT" altLang="de-DE" sz="2000" b="1" dirty="0" smtClean="0"/>
              <a:t>aten</a:t>
            </a:r>
            <a:r>
              <a:rPr lang="de-AT" altLang="de-DE" sz="2000" dirty="0" smtClean="0"/>
              <a:t>: „lückenlose“ Information zum sozialversicherungsrechtlichen Status der letzten 48 Monate vorhanden (Basispopulation)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AT" altLang="de-DE" sz="2000" b="1" dirty="0" smtClean="0"/>
              <a:t>Bei </a:t>
            </a:r>
            <a:r>
              <a:rPr lang="de-AT" altLang="de-DE" sz="2000" b="1" dirty="0"/>
              <a:t>partiell validen </a:t>
            </a:r>
            <a:r>
              <a:rPr lang="de-AT" altLang="de-DE" sz="2000" dirty="0" smtClean="0"/>
              <a:t>Daten werden </a:t>
            </a:r>
            <a:r>
              <a:rPr lang="de-AT" altLang="de-DE" sz="2000" dirty="0"/>
              <a:t>eigene „partiell valide“ Modellrechnungen durchgeführt. </a:t>
            </a:r>
            <a:br>
              <a:rPr lang="de-AT" altLang="de-DE" sz="2000" dirty="0"/>
            </a:br>
            <a:r>
              <a:rPr lang="de-AT" altLang="de-DE" sz="2000" dirty="0" smtClean="0"/>
              <a:t>Dies </a:t>
            </a:r>
            <a:r>
              <a:rPr lang="de-AT" altLang="de-DE" sz="2000" dirty="0"/>
              <a:t>trifft zu auf 	</a:t>
            </a:r>
            <a:endParaRPr lang="de-AT" altLang="de-DE" sz="2000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de-AT" altLang="de-DE" dirty="0" smtClean="0"/>
              <a:t>	</a:t>
            </a:r>
            <a:r>
              <a:rPr lang="de-AT" altLang="de-DE" sz="2000" dirty="0" smtClean="0"/>
              <a:t>a</a:t>
            </a:r>
            <a:r>
              <a:rPr lang="de-AT" altLang="de-DE" sz="2000" dirty="0"/>
              <a:t>) </a:t>
            </a:r>
            <a:r>
              <a:rPr lang="de-AT" altLang="de-DE" sz="2000" dirty="0" smtClean="0"/>
              <a:t>Jugendliche </a:t>
            </a:r>
            <a:endParaRPr lang="de-AT" altLang="de-DE" sz="20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AT" altLang="de-DE" sz="2000" dirty="0"/>
              <a:t>	</a:t>
            </a:r>
            <a:r>
              <a:rPr lang="de-AT" altLang="de-DE" sz="2000" dirty="0" smtClean="0"/>
              <a:t>b</a:t>
            </a:r>
            <a:r>
              <a:rPr lang="de-AT" altLang="de-DE" sz="2000" dirty="0"/>
              <a:t>) </a:t>
            </a:r>
            <a:r>
              <a:rPr lang="de-AT" altLang="de-DE" sz="2000" dirty="0" err="1" smtClean="0"/>
              <a:t>MigrantInnen</a:t>
            </a:r>
            <a:r>
              <a:rPr lang="de-AT" altLang="de-DE" sz="2000" dirty="0" smtClean="0"/>
              <a:t>, die erst seit kurzem auf den Arbeitsmarkt 	    in Österreich zugewandert sind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AT" altLang="de-DE" sz="2000" dirty="0"/>
              <a:t>		</a:t>
            </a:r>
            <a:r>
              <a:rPr lang="de-AT" altLang="de-DE" sz="2000" dirty="0" smtClean="0"/>
              <a:t>und</a:t>
            </a:r>
            <a:endParaRPr lang="de-AT" altLang="de-DE" sz="20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AT" altLang="de-DE" sz="2000" dirty="0"/>
              <a:t>	</a:t>
            </a:r>
            <a:r>
              <a:rPr lang="de-AT" altLang="de-DE" sz="2000" dirty="0" smtClean="0"/>
              <a:t>c</a:t>
            </a:r>
            <a:r>
              <a:rPr lang="de-AT" altLang="de-DE" sz="2000" dirty="0"/>
              <a:t>) Personen mit fragmentierten </a:t>
            </a:r>
            <a:r>
              <a:rPr lang="de-AT" altLang="de-DE" sz="2000" dirty="0" smtClean="0"/>
              <a:t>Erwerbskarrieren</a:t>
            </a:r>
            <a:endParaRPr lang="de-AT" altLang="de-DE" sz="20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DE" altLang="de-DE" sz="800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AT" altLang="de-DE" sz="8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AT" altLang="de-DE" sz="2000" dirty="0" smtClean="0"/>
          </a:p>
          <a:p>
            <a:pPr eaLnBrk="1" hangingPunct="1">
              <a:buFont typeface="Arial" charset="0"/>
              <a:buChar char="&gt;"/>
              <a:defRPr/>
            </a:pPr>
            <a:endParaRPr lang="de-AT" altLang="de-DE" sz="2000" dirty="0" smtClean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+mj-lt"/>
              <a:buChar char="–"/>
              <a:defRPr/>
            </a:pPr>
            <a:endParaRPr lang="de-DE" altLang="de-DE" sz="1800" dirty="0" smtClean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+mj-lt"/>
              <a:buChar char="–"/>
              <a:defRPr/>
            </a:pPr>
            <a:endParaRPr lang="de-DE" altLang="de-DE" sz="1800" dirty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+mj-lt"/>
              <a:buChar char="–"/>
              <a:defRPr/>
            </a:pPr>
            <a:endParaRPr lang="de-AT" altLang="de-DE" dirty="0"/>
          </a:p>
          <a:p>
            <a:pPr eaLnBrk="1" hangingPunct="1">
              <a:lnSpc>
                <a:spcPct val="90000"/>
              </a:lnSpc>
              <a:defRPr/>
            </a:pPr>
            <a:endParaRPr lang="de-AT" altLang="de-DE" sz="2000" dirty="0" smtClean="0"/>
          </a:p>
        </p:txBody>
      </p:sp>
      <p:sp>
        <p:nvSpPr>
          <p:cNvPr id="45060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768306-CBB1-4D8B-9A50-11201F2747D8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advTm="61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95288"/>
            <a:ext cx="7715250" cy="711200"/>
          </a:xfrm>
        </p:spPr>
        <p:txBody>
          <a:bodyPr/>
          <a:lstStyle/>
          <a:p>
            <a:pPr eaLnBrk="1" hangingPunct="1"/>
            <a:r>
              <a:rPr lang="de-AT" altLang="de-DE" sz="3000" smtClean="0"/>
              <a:t>Was erwartet uns?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757238" y="1141413"/>
            <a:ext cx="7737475" cy="46799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dirty="0" smtClean="0"/>
              <a:t>Arbeitsmarktpolitische Ausgangslage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de-AT" altLang="de-DE" sz="2000" b="1" dirty="0" smtClean="0"/>
              <a:t>			Warum AMAS?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DE" altLang="de-DE" sz="2000" b="1" spc="-50" dirty="0" smtClean="0"/>
              <a:t>Die Strategie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DE" altLang="de-DE" sz="2000" b="1" spc="-50" dirty="0"/>
              <a:t>D</a:t>
            </a:r>
            <a:r>
              <a:rPr lang="de-DE" altLang="de-DE" sz="2000" b="1" spc="-50" dirty="0" smtClean="0"/>
              <a:t>as Modell</a:t>
            </a:r>
            <a:r>
              <a:rPr lang="de-AT" altLang="de-DE" sz="2000" b="1" spc="-50" dirty="0" smtClean="0"/>
              <a:t>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spc="-50" dirty="0" err="1" smtClean="0"/>
              <a:t>KundInnengruppen</a:t>
            </a:r>
            <a:endParaRPr lang="de-AT" altLang="de-DE" sz="2000" b="1" spc="-5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spc="-50" dirty="0" smtClean="0"/>
              <a:t>Segmentzusatzinformationen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spc="-50" dirty="0" smtClean="0"/>
              <a:t>Umgang (mit dem)s Ton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DE" altLang="de-DE" sz="2000" b="1" dirty="0" smtClean="0"/>
              <a:t>Die nächsten Schritte</a:t>
            </a:r>
            <a:endParaRPr lang="de-AT" altLang="de-DE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AT" altLang="de-DE" sz="2000" dirty="0" smtClean="0"/>
          </a:p>
        </p:txBody>
      </p:sp>
      <p:sp>
        <p:nvSpPr>
          <p:cNvPr id="14340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E98987-67C7-4931-A8BA-57F1E2C29BFE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advTm="3424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15250" cy="711200"/>
          </a:xfrm>
        </p:spPr>
        <p:txBody>
          <a:bodyPr/>
          <a:lstStyle/>
          <a:p>
            <a:pPr eaLnBrk="1" hangingPunct="1"/>
            <a:r>
              <a:rPr lang="de-AT" altLang="de-DE" sz="3000" smtClean="0"/>
              <a:t>Das Modell – Berechnung 1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661988" y="1166813"/>
            <a:ext cx="7737475" cy="53292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de-AT" altLang="de-DE" sz="2000" dirty="0" smtClean="0"/>
              <a:t>Die </a:t>
            </a:r>
            <a:r>
              <a:rPr lang="de-AT" altLang="de-DE" sz="2000" dirty="0"/>
              <a:t>Berechnung bezieht </a:t>
            </a:r>
            <a:r>
              <a:rPr lang="de-AT" altLang="de-DE" sz="2000" b="1" dirty="0"/>
              <a:t>persönliche Merkmale, </a:t>
            </a:r>
            <a:r>
              <a:rPr lang="de-AT" altLang="de-DE" sz="2000" b="1" dirty="0" smtClean="0"/>
              <a:t>die Vorkarriere </a:t>
            </a:r>
            <a:r>
              <a:rPr lang="de-AT" altLang="de-DE" sz="2000" dirty="0" smtClean="0"/>
              <a:t>(Erwerbs- bzw. Arbeitslosigkeitsverläufe),</a:t>
            </a:r>
            <a:r>
              <a:rPr lang="de-AT" altLang="de-DE" sz="2000" b="1" dirty="0" smtClean="0"/>
              <a:t> </a:t>
            </a:r>
            <a:r>
              <a:rPr lang="de-AT" altLang="de-DE" sz="2000" b="1" dirty="0"/>
              <a:t>den aktuellen </a:t>
            </a:r>
            <a:r>
              <a:rPr lang="de-AT" altLang="de-DE" sz="2000" b="1" dirty="0" smtClean="0"/>
              <a:t>Geschäftsfall </a:t>
            </a:r>
            <a:r>
              <a:rPr lang="de-AT" altLang="de-DE" sz="2000" dirty="0" smtClean="0"/>
              <a:t>(Meilensteine) sowie die </a:t>
            </a:r>
            <a:r>
              <a:rPr lang="de-AT" altLang="de-DE" sz="2000" b="1" dirty="0" smtClean="0"/>
              <a:t>regionale Arbeitsmarktlage </a:t>
            </a:r>
            <a:r>
              <a:rPr lang="de-AT" altLang="de-DE" sz="2000" dirty="0" smtClean="0"/>
              <a:t>mit ein.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AT" altLang="de-DE" sz="8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2000" dirty="0"/>
              <a:t>Jeweils eigene Modellrechnungen in Hinblick auf (</a:t>
            </a:r>
            <a:r>
              <a:rPr lang="de-AT" altLang="de-DE" sz="2000" b="1" dirty="0"/>
              <a:t>kurz- und langfristige</a:t>
            </a:r>
            <a:r>
              <a:rPr lang="de-AT" altLang="de-DE" sz="2000" dirty="0"/>
              <a:t>) Perspektive der </a:t>
            </a:r>
            <a:r>
              <a:rPr lang="de-AT" altLang="de-DE" sz="2000" dirty="0" smtClean="0"/>
              <a:t>Arbeitsmarktchancen in Abhängigkeit vom Nachbeobachtungszeitraum. </a:t>
            </a:r>
            <a:br>
              <a:rPr lang="de-AT" altLang="de-DE" sz="2000" dirty="0" smtClean="0"/>
            </a:br>
            <a:endParaRPr lang="de-AT" altLang="de-DE" sz="8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2000" dirty="0" smtClean="0"/>
              <a:t>Jeweils eigene Modellrechnungen zu definierten </a:t>
            </a:r>
            <a:r>
              <a:rPr lang="de-AT" altLang="de-DE" sz="2000" b="1" dirty="0" smtClean="0"/>
              <a:t>Meilensteinen</a:t>
            </a:r>
            <a:r>
              <a:rPr lang="de-AT" altLang="de-DE" sz="2000" dirty="0" smtClean="0"/>
              <a:t> </a:t>
            </a:r>
            <a:r>
              <a:rPr lang="de-AT" altLang="de-DE" sz="2000" dirty="0"/>
              <a:t>(Beginn Geschäftsfall, 3, 6, 9, 12, 15, 18, 21, 24, 30, 36, 48 Monate</a:t>
            </a:r>
            <a:r>
              <a:rPr lang="de-AT" altLang="de-DE" sz="2000" dirty="0" smtClean="0"/>
              <a:t>), wodurch die Geschäftsfalldauer einfließt.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AT" altLang="de-DE" sz="8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2000" dirty="0" smtClean="0"/>
              <a:t>4 Populationen: voll valide Population und drei partiell valide (jugendlich, seit Kurzem </a:t>
            </a:r>
            <a:r>
              <a:rPr lang="de-AT" altLang="de-DE" sz="2000" dirty="0"/>
              <a:t>z</a:t>
            </a:r>
            <a:r>
              <a:rPr lang="de-AT" altLang="de-DE" sz="2000" dirty="0" smtClean="0"/>
              <a:t>ugewandert und fragmentiert)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AT" altLang="de-DE" sz="800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de-AT" altLang="de-DE" sz="2000" b="1" dirty="0" smtClean="0">
                <a:sym typeface="Wingdings" panose="05000000000000000000" pitchFamily="2" charset="2"/>
              </a:rPr>
              <a:t> 96 Modelle: </a:t>
            </a:r>
            <a:r>
              <a:rPr lang="de-AT" altLang="de-DE" sz="2000" dirty="0" smtClean="0">
                <a:sym typeface="Wingdings" panose="05000000000000000000" pitchFamily="2" charset="2"/>
              </a:rPr>
              <a:t>	</a:t>
            </a:r>
            <a:br>
              <a:rPr lang="de-AT" altLang="de-DE" sz="2000" dirty="0" smtClean="0">
                <a:sym typeface="Wingdings" panose="05000000000000000000" pitchFamily="2" charset="2"/>
              </a:rPr>
            </a:br>
            <a:r>
              <a:rPr lang="de-AT" altLang="de-DE" sz="2000" dirty="0">
                <a:sym typeface="Wingdings" panose="05000000000000000000" pitchFamily="2" charset="2"/>
              </a:rPr>
              <a:t> </a:t>
            </a:r>
            <a:r>
              <a:rPr lang="de-AT" altLang="de-DE" sz="2000" dirty="0" smtClean="0">
                <a:sym typeface="Wingdings" panose="05000000000000000000" pitchFamily="2" charset="2"/>
              </a:rPr>
              <a:t>       2(Zielfunktionen) x 4(Populationen) x 12 (Meilensteine)</a:t>
            </a:r>
            <a:endParaRPr lang="de-AT" altLang="de-DE" sz="2000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AT" altLang="de-DE" sz="2000" dirty="0" smtClean="0"/>
          </a:p>
          <a:p>
            <a:pPr eaLnBrk="1" hangingPunct="1">
              <a:buFont typeface="Arial" charset="0"/>
              <a:buChar char="&gt;"/>
              <a:defRPr/>
            </a:pPr>
            <a:endParaRPr lang="de-AT" altLang="de-DE" sz="2000" dirty="0" smtClean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+mj-lt"/>
              <a:buChar char="–"/>
              <a:defRPr/>
            </a:pPr>
            <a:endParaRPr lang="de-DE" altLang="de-DE" sz="1800" dirty="0" smtClean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+mj-lt"/>
              <a:buChar char="–"/>
              <a:defRPr/>
            </a:pPr>
            <a:endParaRPr lang="de-DE" altLang="de-DE" sz="1800" dirty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+mj-lt"/>
              <a:buChar char="–"/>
              <a:defRPr/>
            </a:pPr>
            <a:endParaRPr lang="de-AT" altLang="de-DE" dirty="0"/>
          </a:p>
          <a:p>
            <a:pPr eaLnBrk="1" hangingPunct="1">
              <a:lnSpc>
                <a:spcPct val="90000"/>
              </a:lnSpc>
              <a:defRPr/>
            </a:pPr>
            <a:endParaRPr lang="de-AT" altLang="de-DE" sz="2000" dirty="0" smtClean="0"/>
          </a:p>
        </p:txBody>
      </p:sp>
      <p:sp>
        <p:nvSpPr>
          <p:cNvPr id="43012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53CD4B-F151-48A8-865E-A071A17873E8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advTm="1539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15250" cy="711200"/>
          </a:xfrm>
        </p:spPr>
        <p:txBody>
          <a:bodyPr/>
          <a:lstStyle/>
          <a:p>
            <a:pPr eaLnBrk="1" hangingPunct="1"/>
            <a:r>
              <a:rPr lang="de-AT" altLang="de-DE" sz="3000" dirty="0" smtClean="0"/>
              <a:t>Merkmale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836613"/>
            <a:ext cx="8280400" cy="54006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2400" b="1" dirty="0"/>
              <a:t>Persönliche Merkmale</a:t>
            </a:r>
          </a:p>
          <a:p>
            <a:pPr marL="742950" lvl="2" indent="-342900" eaLnBrk="1" hangingPunct="1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de-AT" altLang="de-DE" sz="1600" dirty="0" smtClean="0"/>
              <a:t>Geschlecht </a:t>
            </a:r>
            <a:endParaRPr lang="de-AT" altLang="de-DE" sz="1600" dirty="0"/>
          </a:p>
          <a:p>
            <a:pPr marL="742950" lvl="2" indent="-342900" eaLnBrk="1" hangingPunct="1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de-AT" altLang="de-DE" sz="1600" dirty="0"/>
              <a:t>Alter (3 Altersgruppen: </a:t>
            </a:r>
            <a:r>
              <a:rPr lang="de-AT" altLang="de-DE" sz="1600" dirty="0" smtClean="0"/>
              <a:t>&lt;= </a:t>
            </a:r>
            <a:r>
              <a:rPr lang="de-AT" altLang="de-DE" sz="1600" dirty="0"/>
              <a:t>29, 30–49, </a:t>
            </a:r>
            <a:r>
              <a:rPr lang="de-AT" altLang="de-DE" sz="1600" dirty="0" smtClean="0"/>
              <a:t>&gt;=50</a:t>
            </a:r>
            <a:r>
              <a:rPr lang="de-AT" altLang="de-DE" sz="1600" dirty="0"/>
              <a:t>), </a:t>
            </a:r>
          </a:p>
          <a:p>
            <a:pPr marL="742950" lvl="2" indent="-342900" eaLnBrk="1" hangingPunct="1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de-AT" altLang="de-DE" sz="1600" dirty="0"/>
              <a:t>Staatsbürgerschaft (AUT, EU, Rest</a:t>
            </a:r>
            <a:r>
              <a:rPr lang="de-AT" altLang="de-DE" sz="1600" dirty="0" smtClean="0"/>
              <a:t>),</a:t>
            </a:r>
          </a:p>
          <a:p>
            <a:pPr marL="742950" lvl="2" indent="-342900" eaLnBrk="1" hangingPunct="1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de-AT" altLang="de-DE" sz="1600" dirty="0" smtClean="0"/>
              <a:t>Ausbildung (P, L, M)</a:t>
            </a:r>
          </a:p>
          <a:p>
            <a:pPr marL="742950" lvl="2" indent="-342900" eaLnBrk="1" hangingPunct="1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de-AT" altLang="de-DE" sz="1600" dirty="0" smtClean="0"/>
              <a:t>Beruf (Dienstleistung, Produktion)</a:t>
            </a:r>
          </a:p>
          <a:p>
            <a:pPr marL="742950" lvl="2" indent="-342900" eaLnBrk="1" hangingPunct="1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de-AT" altLang="de-DE" sz="1600" dirty="0" smtClean="0"/>
              <a:t>Gesundheitliche </a:t>
            </a:r>
            <a:r>
              <a:rPr lang="de-AT" altLang="de-DE" sz="1600" dirty="0"/>
              <a:t>Beeinträchtigung </a:t>
            </a:r>
            <a:endParaRPr lang="de-AT" altLang="de-DE" sz="1600" dirty="0" smtClean="0"/>
          </a:p>
          <a:p>
            <a:pPr marL="742950" lvl="2" indent="-342900" eaLnBrk="1" hangingPunct="1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de-AT" altLang="de-DE" sz="1600" dirty="0" smtClean="0"/>
              <a:t>Betreuungspflichten (Kinder-, Pflege- und Hospizkarenzzeiten)</a:t>
            </a:r>
            <a:br>
              <a:rPr lang="de-AT" altLang="de-DE" sz="1600" dirty="0" smtClean="0"/>
            </a:br>
            <a:endParaRPr lang="de-AT" altLang="de-DE" sz="16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2400" b="1" dirty="0" smtClean="0"/>
              <a:t>Vorkarriere</a:t>
            </a:r>
          </a:p>
          <a:p>
            <a:pPr marL="40005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AT" altLang="de-DE" sz="1600" dirty="0" smtClean="0"/>
              <a:t>(umfasst </a:t>
            </a:r>
            <a:r>
              <a:rPr lang="de-AT" altLang="de-DE" sz="1600" dirty="0"/>
              <a:t>4 x 365 Tage </a:t>
            </a:r>
            <a:r>
              <a:rPr lang="de-AT" altLang="de-DE" sz="1600" b="1" u="sng" dirty="0"/>
              <a:t>vor</a:t>
            </a:r>
            <a:r>
              <a:rPr lang="de-AT" altLang="de-DE" sz="1600" b="1" dirty="0"/>
              <a:t> Beginn </a:t>
            </a:r>
            <a:r>
              <a:rPr lang="de-AT" altLang="de-DE" sz="1600" dirty="0"/>
              <a:t>eines AMS-Geschäftsfalles </a:t>
            </a:r>
            <a:r>
              <a:rPr lang="de-AT" altLang="de-DE" sz="1600" dirty="0" smtClean="0"/>
              <a:t>= 1.460 </a:t>
            </a:r>
            <a:r>
              <a:rPr lang="de-AT" altLang="de-DE" sz="1600" dirty="0"/>
              <a:t>Tage)</a:t>
            </a:r>
          </a:p>
          <a:p>
            <a:pPr marL="742950" lvl="2" indent="-342900" eaLnBrk="1" hangingPunct="1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de-AT" altLang="de-DE" sz="1600" dirty="0"/>
              <a:t>Anteil an Beschäftigungstagen im </a:t>
            </a:r>
            <a:r>
              <a:rPr lang="de-AT" altLang="de-DE" sz="1600" dirty="0" smtClean="0"/>
              <a:t>Zeitraum (unter/über 75%)</a:t>
            </a:r>
            <a:endParaRPr lang="de-AT" altLang="de-DE" sz="1600" dirty="0"/>
          </a:p>
          <a:p>
            <a:pPr marL="742950" lvl="2" indent="-342900" eaLnBrk="1" hangingPunct="1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de-AT" altLang="de-DE" sz="1600" dirty="0"/>
              <a:t>Häufigkeit Geschäftsfälle in den 4 Intervallen</a:t>
            </a:r>
          </a:p>
          <a:p>
            <a:pPr marL="742950" lvl="2" indent="-342900" eaLnBrk="1" hangingPunct="1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de-AT" altLang="de-DE" sz="1600" dirty="0"/>
              <a:t>max. Dauer eines Geschäftsfalles &gt; 180 </a:t>
            </a:r>
            <a:r>
              <a:rPr lang="de-AT" altLang="de-DE" sz="1600" dirty="0" smtClean="0"/>
              <a:t>Tage </a:t>
            </a:r>
          </a:p>
          <a:p>
            <a:pPr marL="742950" lvl="2" indent="-342900" eaLnBrk="1" hangingPunct="1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de-AT" altLang="de-DE" sz="1600" dirty="0" smtClean="0"/>
              <a:t>Maßnahmenteilnahme </a:t>
            </a:r>
            <a:r>
              <a:rPr lang="de-AT" altLang="de-DE" sz="1600" dirty="0"/>
              <a:t>(höchste </a:t>
            </a:r>
            <a:r>
              <a:rPr lang="de-AT" altLang="de-DE" sz="1600" dirty="0" smtClean="0"/>
              <a:t>Betreuungsform)</a:t>
            </a:r>
            <a:br>
              <a:rPr lang="de-AT" altLang="de-DE" sz="1600" dirty="0" smtClean="0"/>
            </a:br>
            <a:endParaRPr lang="de-AT" altLang="de-DE" sz="1600" dirty="0" smtClean="0"/>
          </a:p>
          <a:p>
            <a:pPr marL="342900" lvl="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AT" altLang="de-DE" sz="2400" b="1" dirty="0">
                <a:ea typeface="+mn-ea"/>
                <a:cs typeface="+mn-cs"/>
              </a:rPr>
              <a:t>Regionale Arbeitsmarktbedingungen</a:t>
            </a:r>
          </a:p>
          <a:p>
            <a:pPr marL="742950" lvl="2" indent="-342900" eaLnBrk="1" hangingPunct="1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de-AT" altLang="de-DE" sz="1600" dirty="0" smtClean="0"/>
              <a:t>5 RGS-Typen (analog Zielberechnung Erwartungswerte)</a:t>
            </a:r>
          </a:p>
          <a:p>
            <a:pPr marL="400050" lvl="2" indent="0" eaLnBrk="1" hangingPunct="1">
              <a:lnSpc>
                <a:spcPct val="90000"/>
              </a:lnSpc>
              <a:buFontTx/>
              <a:buNone/>
              <a:defRPr/>
            </a:pPr>
            <a:endParaRPr lang="de-AT" altLang="de-DE" sz="1600" dirty="0" smtClean="0"/>
          </a:p>
          <a:p>
            <a:pPr marL="40005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AT" altLang="de-DE" sz="1600" dirty="0" smtClean="0">
                <a:solidFill>
                  <a:srgbClr val="E4002D"/>
                </a:solidFill>
              </a:rPr>
              <a:t>	</a:t>
            </a:r>
            <a:endParaRPr lang="de-AT" altLang="de-DE" sz="1600" dirty="0">
              <a:solidFill>
                <a:srgbClr val="E4002D"/>
              </a:solidFill>
            </a:endParaRPr>
          </a:p>
        </p:txBody>
      </p:sp>
      <p:sp>
        <p:nvSpPr>
          <p:cNvPr id="47108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000338-4025-4841-A182-032A40051E8A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advTm="75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15250" cy="711200"/>
          </a:xfrm>
        </p:spPr>
        <p:txBody>
          <a:bodyPr/>
          <a:lstStyle/>
          <a:p>
            <a:pPr eaLnBrk="1" hangingPunct="1"/>
            <a:r>
              <a:rPr lang="de-AT" altLang="de-DE" sz="3000" dirty="0" smtClean="0"/>
              <a:t>Merkmale – Ergänzungen 1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73075" y="1196752"/>
            <a:ext cx="8280400" cy="57689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2400" b="1" dirty="0" smtClean="0"/>
              <a:t>Staatsbürgerschaft</a:t>
            </a:r>
            <a:br>
              <a:rPr lang="de-AT" altLang="de-DE" sz="2400" b="1" dirty="0" smtClean="0"/>
            </a:br>
            <a:r>
              <a:rPr lang="de-AT" altLang="de-DE" sz="2000" dirty="0" smtClean="0"/>
              <a:t>im Hinblick auf rechtliche Unterschiede zw. Ö, EU und Drittstaat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2400" b="1" dirty="0" smtClean="0"/>
              <a:t>Ausbildung</a:t>
            </a:r>
            <a:endParaRPr lang="de-AT" altLang="de-DE" dirty="0"/>
          </a:p>
          <a:p>
            <a:pPr marL="40005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AT" altLang="de-DE" sz="1600" dirty="0"/>
              <a:t>	</a:t>
            </a:r>
            <a:r>
              <a:rPr lang="de-AT" altLang="de-DE" sz="2000" dirty="0"/>
              <a:t>P .... höchstens Pflichtschule</a:t>
            </a:r>
          </a:p>
          <a:p>
            <a:pPr marL="40005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AT" altLang="de-DE" sz="2000" dirty="0"/>
              <a:t>	L ..... Lehre oder berufsbildende mittlere Schule</a:t>
            </a:r>
            <a:endParaRPr lang="de-AT" altLang="de-DE" sz="1600" dirty="0"/>
          </a:p>
          <a:p>
            <a:pPr marL="40005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AT" altLang="de-DE" sz="2000" dirty="0"/>
              <a:t>	M .... Allgemeinbildende, berufsbildende höhere Schule, 			Universität, Fachhochschule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2400" b="1" dirty="0" smtClean="0"/>
              <a:t>Gesundheitliche Beeinträchtigung:</a:t>
            </a:r>
            <a:br>
              <a:rPr lang="de-AT" altLang="de-DE" sz="2400" b="1" dirty="0" smtClean="0"/>
            </a:br>
            <a:r>
              <a:rPr lang="de-AT" altLang="de-DE" sz="2000" dirty="0" smtClean="0"/>
              <a:t>auf </a:t>
            </a:r>
            <a:r>
              <a:rPr lang="de-AT" altLang="de-DE" sz="2000" dirty="0"/>
              <a:t>B</a:t>
            </a:r>
            <a:r>
              <a:rPr lang="de-AT" altLang="de-DE" sz="2000" dirty="0" smtClean="0"/>
              <a:t>asis der PST Eintragungen (Feld Begünstigung: ja oder nein)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2400" b="1" dirty="0" smtClean="0"/>
              <a:t>Betreuungspflichten </a:t>
            </a:r>
            <a:r>
              <a:rPr lang="de-AT" altLang="de-DE" sz="2400" dirty="0" smtClean="0"/>
              <a:t>von Frauen -</a:t>
            </a:r>
            <a:r>
              <a:rPr lang="de-AT" altLang="de-DE" sz="2400" b="1" dirty="0" smtClean="0"/>
              <a:t> </a:t>
            </a:r>
            <a:r>
              <a:rPr lang="de-AT" altLang="de-DE" sz="2000" dirty="0" smtClean="0"/>
              <a:t>über </a:t>
            </a:r>
            <a:r>
              <a:rPr lang="de-AT" altLang="de-DE" sz="2000" dirty="0"/>
              <a:t>HV Daten </a:t>
            </a:r>
            <a:endParaRPr lang="de-AT" altLang="de-DE" sz="2000" b="1" dirty="0" smtClean="0"/>
          </a:p>
          <a:p>
            <a:pPr marL="40005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AT" altLang="de-DE" sz="2000" dirty="0" smtClean="0"/>
              <a:t>Kinderbetreuungspflichten auf Basis von </a:t>
            </a:r>
          </a:p>
          <a:p>
            <a:pPr marL="742950" lvl="2" indent="-342900" eaLnBrk="1" hangingPunct="1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de-AT" altLang="de-DE" sz="1600" dirty="0" smtClean="0"/>
              <a:t>Geburtsanzeige oder KBG Bezug  </a:t>
            </a:r>
            <a:r>
              <a:rPr lang="de-AT" altLang="de-DE" sz="1600" dirty="0"/>
              <a:t>+15 </a:t>
            </a:r>
            <a:r>
              <a:rPr lang="de-AT" altLang="de-DE" sz="1600" dirty="0" smtClean="0"/>
              <a:t>Jahre</a:t>
            </a:r>
          </a:p>
          <a:p>
            <a:pPr marL="742950" lvl="2" indent="-342900" eaLnBrk="1" hangingPunct="1">
              <a:lnSpc>
                <a:spcPct val="90000"/>
              </a:lnSpc>
              <a:buFont typeface="Symbol" panose="05050102010706020507" pitchFamily="18" charset="2"/>
              <a:buChar char="-"/>
              <a:defRPr/>
            </a:pPr>
            <a:r>
              <a:rPr lang="de-AT" altLang="de-DE" sz="1600" dirty="0" smtClean="0"/>
              <a:t>Mitversicherung von </a:t>
            </a:r>
            <a:r>
              <a:rPr lang="de-AT" altLang="de-DE" sz="1600" dirty="0"/>
              <a:t>b</a:t>
            </a:r>
            <a:r>
              <a:rPr lang="de-AT" altLang="de-DE" sz="1600" dirty="0" smtClean="0"/>
              <a:t>is Datum</a:t>
            </a:r>
          </a:p>
          <a:p>
            <a:pPr marL="40005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altLang="de-DE" sz="2000" dirty="0" smtClean="0"/>
              <a:t>Hospizkarenzzeiten </a:t>
            </a:r>
          </a:p>
          <a:p>
            <a:pPr marL="40005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altLang="de-DE" sz="2000" dirty="0" smtClean="0"/>
              <a:t>Pflegekarenzzeiten </a:t>
            </a:r>
            <a:r>
              <a:rPr lang="de-DE" altLang="de-DE" sz="2000" dirty="0"/>
              <a:t>(</a:t>
            </a:r>
            <a:r>
              <a:rPr lang="de-DE" altLang="de-DE" sz="2000" dirty="0" smtClean="0"/>
              <a:t>von bis Zeiten)</a:t>
            </a:r>
          </a:p>
        </p:txBody>
      </p:sp>
      <p:sp>
        <p:nvSpPr>
          <p:cNvPr id="51204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22123C-843E-47B5-BDEA-9BF6D1C8A985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advTm="484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15250" cy="711200"/>
          </a:xfrm>
        </p:spPr>
        <p:txBody>
          <a:bodyPr/>
          <a:lstStyle/>
          <a:p>
            <a:pPr eaLnBrk="1" hangingPunct="1"/>
            <a:r>
              <a:rPr lang="de-AT" altLang="de-DE" sz="3000" dirty="0" smtClean="0"/>
              <a:t>Merkmale - Ergänzungen 2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96752"/>
            <a:ext cx="8280400" cy="5472336"/>
          </a:xfrm>
        </p:spPr>
        <p:txBody>
          <a:bodyPr/>
          <a:lstStyle/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2400" b="1" dirty="0" smtClean="0"/>
              <a:t>Vorkarriere:</a:t>
            </a:r>
            <a:r>
              <a:rPr lang="de-AT" altLang="de-DE" sz="2400" b="1" dirty="0"/>
              <a:t/>
            </a:r>
            <a:br>
              <a:rPr lang="de-AT" altLang="de-DE" sz="2400" b="1" dirty="0"/>
            </a:br>
            <a:r>
              <a:rPr lang="de-AT" altLang="de-DE" sz="2000" dirty="0" smtClean="0"/>
              <a:t>-&gt;</a:t>
            </a:r>
            <a:r>
              <a:rPr lang="de-AT" altLang="de-DE" sz="2400" b="1" dirty="0" smtClean="0"/>
              <a:t> </a:t>
            </a:r>
            <a:r>
              <a:rPr lang="de-AT" altLang="de-DE" sz="2000" dirty="0" smtClean="0"/>
              <a:t>Relevant ist nur eine </a:t>
            </a:r>
            <a:r>
              <a:rPr lang="de-AT" altLang="de-DE" sz="2000" b="1" dirty="0" err="1" smtClean="0"/>
              <a:t>ungeförderte</a:t>
            </a:r>
            <a:r>
              <a:rPr lang="de-AT" altLang="de-DE" sz="2000" b="1" dirty="0" smtClean="0"/>
              <a:t> </a:t>
            </a:r>
            <a:r>
              <a:rPr lang="de-AT" altLang="de-DE" sz="2000" b="1" dirty="0"/>
              <a:t>B</a:t>
            </a:r>
            <a:r>
              <a:rPr lang="de-AT" altLang="de-DE" sz="2000" b="1" dirty="0" smtClean="0"/>
              <a:t>eschäftigung</a:t>
            </a:r>
            <a:r>
              <a:rPr lang="de-AT" altLang="de-DE" sz="2000" dirty="0" smtClean="0"/>
              <a:t>, es sei den sie ist EB </a:t>
            </a:r>
            <a:r>
              <a:rPr lang="de-AT" altLang="de-DE" sz="2000" dirty="0"/>
              <a:t>und </a:t>
            </a:r>
            <a:r>
              <a:rPr lang="de-AT" altLang="de-DE" sz="2000" dirty="0" smtClean="0"/>
              <a:t>LST gefördert.</a:t>
            </a:r>
            <a:r>
              <a:rPr lang="de-AT" altLang="de-DE" sz="2000" dirty="0" smtClean="0">
                <a:solidFill>
                  <a:schemeClr val="tx1"/>
                </a:solidFill>
              </a:rPr>
              <a:t/>
            </a:r>
            <a:br>
              <a:rPr lang="de-AT" altLang="de-DE" sz="2000" dirty="0" smtClean="0">
                <a:solidFill>
                  <a:schemeClr val="tx1"/>
                </a:solidFill>
              </a:rPr>
            </a:br>
            <a:r>
              <a:rPr lang="de-AT" altLang="de-DE" sz="2000" dirty="0" smtClean="0"/>
              <a:t>-&gt;</a:t>
            </a:r>
            <a:r>
              <a:rPr lang="de-AT" altLang="de-DE" sz="2000" dirty="0" smtClean="0">
                <a:solidFill>
                  <a:schemeClr val="tx1"/>
                </a:solidFill>
              </a:rPr>
              <a:t> </a:t>
            </a:r>
            <a:r>
              <a:rPr lang="de-AT" altLang="de-DE" sz="2000" dirty="0" smtClean="0"/>
              <a:t>Erweiterung </a:t>
            </a:r>
            <a:r>
              <a:rPr lang="de-AT" altLang="de-DE" sz="2000" dirty="0"/>
              <a:t>des Beschäftigungsbegriffes sowie der Zielfunktion um </a:t>
            </a:r>
            <a:r>
              <a:rPr lang="de-AT" altLang="de-DE" sz="2000" dirty="0" err="1"/>
              <a:t>ungeförderte</a:t>
            </a:r>
            <a:r>
              <a:rPr lang="de-AT" altLang="de-DE" sz="2000" dirty="0"/>
              <a:t> </a:t>
            </a:r>
            <a:r>
              <a:rPr lang="de-AT" altLang="de-DE" sz="2000" b="1" dirty="0"/>
              <a:t>(vermutete) ausländische  Beschäftigung </a:t>
            </a:r>
            <a:r>
              <a:rPr lang="de-AT" altLang="de-DE" sz="2000" dirty="0"/>
              <a:t>(BA</a:t>
            </a:r>
            <a:r>
              <a:rPr lang="de-AT" altLang="de-DE" sz="2000" dirty="0" smtClean="0"/>
              <a:t>)</a:t>
            </a:r>
            <a:r>
              <a:rPr lang="de-AT" altLang="de-DE" sz="2000" dirty="0"/>
              <a:t> </a:t>
            </a:r>
            <a:r>
              <a:rPr lang="de-AT" altLang="de-DE" sz="2000" dirty="0" smtClean="0"/>
              <a:t/>
            </a:r>
            <a:br>
              <a:rPr lang="de-AT" altLang="de-DE" sz="2000" dirty="0" smtClean="0"/>
            </a:br>
            <a:r>
              <a:rPr lang="de-AT" altLang="de-DE" sz="2000" dirty="0" smtClean="0"/>
              <a:t>-&gt; Bei </a:t>
            </a:r>
            <a:r>
              <a:rPr lang="de-AT" altLang="de-DE" sz="2000" dirty="0"/>
              <a:t>der Maßnahmenteilnahme zählt </a:t>
            </a:r>
            <a:r>
              <a:rPr lang="de-AT" altLang="de-DE" sz="2000" b="1" dirty="0"/>
              <a:t>die höchste Betreuungsform </a:t>
            </a:r>
            <a:r>
              <a:rPr lang="de-AT" altLang="de-DE" sz="2000" dirty="0"/>
              <a:t>(Beschäftigungs-, Qualifizierungs- oder Unterstützungsmaßnahme</a:t>
            </a:r>
            <a:r>
              <a:rPr lang="de-AT" altLang="de-DE" sz="2000" dirty="0" smtClean="0"/>
              <a:t>)</a:t>
            </a:r>
            <a:br>
              <a:rPr lang="de-AT" altLang="de-DE" sz="2000" dirty="0" smtClean="0"/>
            </a:br>
            <a:endParaRPr lang="de-AT" altLang="de-DE" sz="2000" dirty="0" smtClean="0"/>
          </a:p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2400" b="1" dirty="0" smtClean="0"/>
              <a:t>RGS Typen:</a:t>
            </a:r>
            <a:r>
              <a:rPr lang="de-AT" altLang="de-DE" sz="2400" dirty="0"/>
              <a:t/>
            </a:r>
            <a:br>
              <a:rPr lang="de-AT" altLang="de-DE" sz="2400" dirty="0"/>
            </a:br>
            <a:r>
              <a:rPr lang="de-AT" altLang="de-DE" sz="2000" dirty="0" smtClean="0"/>
              <a:t>Mit dem Modell 2020 wurde eine </a:t>
            </a:r>
            <a:r>
              <a:rPr lang="de-AT" altLang="de-DE" sz="2000" b="1" dirty="0" smtClean="0"/>
              <a:t>Konjunkturkorrekturfunktion </a:t>
            </a:r>
            <a:r>
              <a:rPr lang="de-AT" altLang="de-DE" sz="2000" dirty="0" smtClean="0"/>
              <a:t>implementiert,  für </a:t>
            </a:r>
            <a:r>
              <a:rPr lang="de-AT" altLang="de-DE" sz="2000" dirty="0"/>
              <a:t>jeden RGS </a:t>
            </a:r>
            <a:r>
              <a:rPr lang="de-AT" altLang="de-DE" sz="2000" dirty="0" smtClean="0"/>
              <a:t>Typen einzeln berechnet und </a:t>
            </a:r>
            <a:r>
              <a:rPr lang="de-AT" altLang="de-DE" sz="2000" dirty="0"/>
              <a:t>differenziert zwischen kurz- und langfristig</a:t>
            </a:r>
            <a:r>
              <a:rPr lang="de-AT" altLang="de-DE" sz="2400" dirty="0"/>
              <a:t> </a:t>
            </a:r>
          </a:p>
          <a:p>
            <a:pPr marL="0" lvl="0" indent="0" eaLnBrk="1" hangingPunct="1">
              <a:buNone/>
              <a:defRPr/>
            </a:pPr>
            <a:endParaRPr lang="de-AT" altLang="de-DE" sz="2000" dirty="0" smtClean="0"/>
          </a:p>
        </p:txBody>
      </p:sp>
      <p:sp>
        <p:nvSpPr>
          <p:cNvPr id="51204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22123C-843E-47B5-BDEA-9BF6D1C8A985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09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89FCBB-7DD7-400E-86C6-CC8F366D58E6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  <p:sp>
        <p:nvSpPr>
          <p:cNvPr id="68612" name="Rechteck 4"/>
          <p:cNvSpPr>
            <a:spLocks noChangeArrowheads="1"/>
          </p:cNvSpPr>
          <p:nvPr/>
        </p:nvSpPr>
        <p:spPr bwMode="auto">
          <a:xfrm>
            <a:off x="179512" y="1308851"/>
            <a:ext cx="8461375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AT" altLang="de-DE" sz="2000" b="0" dirty="0" smtClean="0">
                <a:latin typeface="Arial"/>
              </a:rPr>
              <a:t>Typenbildung für die </a:t>
            </a:r>
            <a:r>
              <a:rPr lang="de-AT" altLang="de-DE" sz="2000" dirty="0" smtClean="0">
                <a:latin typeface="Arial"/>
              </a:rPr>
              <a:t>kurzfristige </a:t>
            </a:r>
            <a:r>
              <a:rPr lang="de-AT" altLang="de-DE" sz="2000" b="0" dirty="0" smtClean="0">
                <a:latin typeface="Arial"/>
              </a:rPr>
              <a:t>(Basisjahr: 2017) und die </a:t>
            </a:r>
            <a:r>
              <a:rPr lang="de-AT" altLang="de-DE" sz="2000" dirty="0" smtClean="0">
                <a:latin typeface="Arial"/>
              </a:rPr>
              <a:t>langfristige Arbeitsmarktperspektive </a:t>
            </a:r>
            <a:r>
              <a:rPr lang="de-AT" altLang="de-DE" sz="2000" b="0" dirty="0" smtClean="0">
                <a:latin typeface="Arial"/>
              </a:rPr>
              <a:t>(Basisjahr 2016)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b="0" dirty="0" smtClean="0">
                <a:latin typeface="Arial"/>
              </a:rPr>
              <a:t>Die Quotienten</a:t>
            </a:r>
            <a:r>
              <a:rPr lang="de-AT" altLang="de-DE" sz="2000" b="0" dirty="0" smtClean="0">
                <a:latin typeface="Arial"/>
              </a:rPr>
              <a:t> (GF </a:t>
            </a:r>
            <a:r>
              <a:rPr lang="de-AT" altLang="de-DE" sz="2000" b="0" dirty="0">
                <a:latin typeface="Arial"/>
              </a:rPr>
              <a:t>Zugang und Anfangsbestand (Potential) / </a:t>
            </a:r>
            <a:r>
              <a:rPr lang="de-AT" altLang="de-DE" sz="2000" b="0" dirty="0" smtClean="0">
                <a:latin typeface="Arial"/>
              </a:rPr>
              <a:t>Arbeitsaufnahmen) </a:t>
            </a:r>
            <a:r>
              <a:rPr lang="de-DE" altLang="de-DE" sz="2000" b="0" dirty="0" smtClean="0">
                <a:latin typeface="Arial"/>
              </a:rPr>
              <a:t>werden </a:t>
            </a:r>
            <a:r>
              <a:rPr lang="de-DE" altLang="de-DE" sz="2000" dirty="0">
                <a:latin typeface="Arial"/>
              </a:rPr>
              <a:t>jährlich neu</a:t>
            </a:r>
            <a:r>
              <a:rPr lang="de-DE" altLang="de-DE" sz="2000" b="0" dirty="0">
                <a:latin typeface="Arial"/>
              </a:rPr>
              <a:t> </a:t>
            </a:r>
            <a:r>
              <a:rPr lang="de-DE" altLang="de-DE" sz="2000" b="0" dirty="0" smtClean="0">
                <a:latin typeface="Arial"/>
              </a:rPr>
              <a:t>berechnet.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b="0" dirty="0" smtClean="0">
                <a:latin typeface="Arial"/>
              </a:rPr>
              <a:t>Folgende </a:t>
            </a:r>
            <a:r>
              <a:rPr lang="de-DE" altLang="de-DE" sz="2000" dirty="0" smtClean="0">
                <a:latin typeface="Arial"/>
              </a:rPr>
              <a:t>fünf Typen </a:t>
            </a:r>
            <a:r>
              <a:rPr lang="de-DE" altLang="de-DE" sz="2000" b="0" dirty="0" smtClean="0">
                <a:latin typeface="Arial"/>
              </a:rPr>
              <a:t>werden gebildet:</a:t>
            </a:r>
            <a:endParaRPr lang="de-AT" altLang="de-DE" sz="2000" b="0" dirty="0">
              <a:latin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AT" altLang="de-DE" sz="600" dirty="0" smtClean="0">
              <a:solidFill>
                <a:srgbClr val="E4002D"/>
              </a:solidFill>
              <a:latin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AT" altLang="de-DE" sz="2000" dirty="0" smtClean="0">
                <a:solidFill>
                  <a:srgbClr val="00B050"/>
                </a:solidFill>
                <a:latin typeface="Arial"/>
              </a:rPr>
              <a:t>Grün</a:t>
            </a:r>
            <a:r>
              <a:rPr lang="de-AT" altLang="de-DE" sz="2000" dirty="0" smtClean="0">
                <a:solidFill>
                  <a:srgbClr val="E4002D"/>
                </a:solidFill>
                <a:latin typeface="Arial"/>
              </a:rPr>
              <a:t> </a:t>
            </a:r>
            <a:r>
              <a:rPr lang="de-AT" altLang="de-DE" sz="2000" b="0" dirty="0" smtClean="0">
                <a:solidFill>
                  <a:srgbClr val="000000"/>
                </a:solidFill>
                <a:latin typeface="Arial"/>
              </a:rPr>
              <a:t>..... </a:t>
            </a:r>
            <a:r>
              <a:rPr lang="de-AT" altLang="de-DE" sz="1600" b="0" dirty="0" smtClean="0">
                <a:solidFill>
                  <a:srgbClr val="000000"/>
                </a:solidFill>
                <a:latin typeface="Arial"/>
              </a:rPr>
              <a:t>RGS-Typ 1 mit günstigster Arbeitsmarktlage – mittlerer Quotient (Modell_2019) von 0,41 („Es gibt </a:t>
            </a:r>
            <a:r>
              <a:rPr lang="de-AT" altLang="de-DE" sz="1600" b="0" u="sng" dirty="0" smtClean="0">
                <a:solidFill>
                  <a:srgbClr val="000000"/>
                </a:solidFill>
                <a:latin typeface="Arial"/>
              </a:rPr>
              <a:t>mehr als doppelt so viele Beschäftigungsaufnahmen </a:t>
            </a:r>
            <a:r>
              <a:rPr lang="de-AT" altLang="de-DE" sz="1600" b="0" dirty="0" smtClean="0">
                <a:solidFill>
                  <a:srgbClr val="000000"/>
                </a:solidFill>
                <a:latin typeface="Arial"/>
              </a:rPr>
              <a:t>als die Summe von GF-Zugängen und AL-Bestand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AT" altLang="de-DE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Gelb</a:t>
            </a:r>
            <a:r>
              <a:rPr lang="de-AT" altLang="de-DE" sz="2000" dirty="0" smtClean="0">
                <a:latin typeface="Arial"/>
              </a:rPr>
              <a:t> </a:t>
            </a:r>
            <a:r>
              <a:rPr lang="de-AT" altLang="de-DE" sz="1600" b="0" dirty="0" smtClean="0">
                <a:solidFill>
                  <a:srgbClr val="000000"/>
                </a:solidFill>
                <a:latin typeface="Arial"/>
              </a:rPr>
              <a:t>.... RGS-Typ 2 mit sehr guter regionaler Arbeitsmarktlage ......, we</a:t>
            </a:r>
            <a:r>
              <a:rPr lang="de-AT" altLang="de-DE" sz="2000" b="0" dirty="0" smtClean="0">
                <a:solidFill>
                  <a:srgbClr val="000000"/>
                </a:solidFill>
                <a:latin typeface="Arial"/>
              </a:rPr>
              <a:t>il </a:t>
            </a:r>
            <a:r>
              <a:rPr lang="de-AT" altLang="de-DE" sz="1600" b="0" dirty="0" smtClean="0">
                <a:solidFill>
                  <a:srgbClr val="000000"/>
                </a:solidFill>
                <a:latin typeface="Arial"/>
              </a:rPr>
              <a:t>2. günstigster mit 0,49 (</a:t>
            </a:r>
            <a:r>
              <a:rPr lang="de-AT" altLang="de-DE" sz="1600" b="0" u="sng" dirty="0" smtClean="0">
                <a:solidFill>
                  <a:srgbClr val="000000"/>
                </a:solidFill>
                <a:latin typeface="Arial"/>
              </a:rPr>
              <a:t>doppelt so viele Beschäftigungsaufnahmen</a:t>
            </a:r>
            <a:r>
              <a:rPr lang="de-AT" altLang="de-DE" sz="1600" b="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AT" altLang="de-DE" sz="2000" dirty="0" smtClean="0">
                <a:latin typeface="Arial"/>
              </a:rPr>
              <a:t>Blau.... </a:t>
            </a:r>
            <a:r>
              <a:rPr lang="de-AT" altLang="de-DE" sz="1600" b="0" dirty="0" smtClean="0">
                <a:solidFill>
                  <a:srgbClr val="000000"/>
                </a:solidFill>
                <a:latin typeface="Arial"/>
              </a:rPr>
              <a:t>RGS-Typ 3 mit mittlere Arbeitsmarktlage (0,58:  etwas weniger als doppelt so viele Beschäftigungsaufnahmen)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AT" altLang="de-DE" sz="200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Grau</a:t>
            </a:r>
            <a:r>
              <a:rPr lang="de-AT" altLang="de-DE" sz="2000" b="0" dirty="0" smtClean="0">
                <a:solidFill>
                  <a:srgbClr val="000000"/>
                </a:solidFill>
                <a:latin typeface="Arial"/>
              </a:rPr>
              <a:t>.... </a:t>
            </a:r>
            <a:r>
              <a:rPr lang="de-AT" altLang="de-DE" sz="1600" b="0" dirty="0" smtClean="0">
                <a:solidFill>
                  <a:srgbClr val="000000"/>
                </a:solidFill>
                <a:latin typeface="Arial"/>
              </a:rPr>
              <a:t>RGS-Typ Arbeitsmarktlage mit zweitgrößter Herausforderung (0,80: </a:t>
            </a:r>
            <a:r>
              <a:rPr lang="de-AT" altLang="de-DE" sz="1600" b="0" u="sng" dirty="0" smtClean="0">
                <a:solidFill>
                  <a:srgbClr val="000000"/>
                </a:solidFill>
                <a:latin typeface="Arial"/>
              </a:rPr>
              <a:t>um ¼ mehr Beschäftigungsaufnahmen als Zugänge in AL</a:t>
            </a:r>
            <a:r>
              <a:rPr lang="de-AT" altLang="de-DE" sz="1600" b="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AT" altLang="de-DE" sz="2000" dirty="0" smtClean="0">
                <a:solidFill>
                  <a:srgbClr val="E4002D"/>
                </a:solidFill>
                <a:latin typeface="Arial"/>
              </a:rPr>
              <a:t>Rot</a:t>
            </a:r>
            <a:r>
              <a:rPr lang="de-AT" altLang="de-DE" sz="2000" dirty="0" smtClean="0">
                <a:latin typeface="Arial"/>
              </a:rPr>
              <a:t> </a:t>
            </a:r>
            <a:r>
              <a:rPr lang="de-AT" altLang="de-DE" sz="1600" b="0" dirty="0" smtClean="0">
                <a:solidFill>
                  <a:srgbClr val="000000"/>
                </a:solidFill>
                <a:latin typeface="Arial"/>
              </a:rPr>
              <a:t>– Arbeitsmarktlage mit größten Herausforderungen – Quotient größer 0,99 – Bestand AL-Zugänge sind </a:t>
            </a:r>
            <a:r>
              <a:rPr lang="de-AT" altLang="de-DE" sz="1600" b="0" u="sng" dirty="0" smtClean="0">
                <a:solidFill>
                  <a:srgbClr val="000000"/>
                </a:solidFill>
                <a:latin typeface="Arial"/>
              </a:rPr>
              <a:t>fast gleich hoch bzw. höher </a:t>
            </a:r>
            <a:r>
              <a:rPr lang="de-AT" altLang="de-DE" sz="1600" b="0" dirty="0" smtClean="0">
                <a:solidFill>
                  <a:srgbClr val="000000"/>
                </a:solidFill>
                <a:latin typeface="Arial"/>
              </a:rPr>
              <a:t>(über 1,0) wie Beschäftigungsaufnahmen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000" b="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AT" altLang="de-DE" sz="2000" b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feld 1"/>
          <p:cNvSpPr txBox="1"/>
          <p:nvPr/>
        </p:nvSpPr>
        <p:spPr>
          <a:xfrm flipH="1">
            <a:off x="684213" y="476250"/>
            <a:ext cx="7704211" cy="5539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AT" sz="3000" dirty="0" smtClean="0">
                <a:solidFill>
                  <a:srgbClr val="E4002D"/>
                </a:solidFill>
                <a:latin typeface="AMS"/>
              </a:rPr>
              <a:t>Regionale Arbeitsmarktbedingung</a:t>
            </a:r>
            <a:endParaRPr lang="de-AT" sz="3000" dirty="0">
              <a:solidFill>
                <a:srgbClr val="E4002D"/>
              </a:solidFill>
              <a:latin typeface="AMS"/>
            </a:endParaRPr>
          </a:p>
        </p:txBody>
      </p:sp>
      <p:sp>
        <p:nvSpPr>
          <p:cNvPr id="53253" name="Rechteck 3"/>
          <p:cNvSpPr>
            <a:spLocks noChangeArrowheads="1"/>
          </p:cNvSpPr>
          <p:nvPr/>
        </p:nvSpPr>
        <p:spPr bwMode="auto">
          <a:xfrm>
            <a:off x="684213" y="1177925"/>
            <a:ext cx="5183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b="0" dirty="0">
                <a:solidFill>
                  <a:srgbClr val="339966"/>
                </a:solidFill>
                <a:latin typeface="Segoe UI" panose="020B0502040204020203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15250" cy="1087438"/>
          </a:xfrm>
        </p:spPr>
        <p:txBody>
          <a:bodyPr/>
          <a:lstStyle/>
          <a:p>
            <a:pPr eaLnBrk="1" hangingPunct="1"/>
            <a:r>
              <a:rPr lang="de-AT" altLang="de-DE" sz="3000" dirty="0" smtClean="0"/>
              <a:t>regionale Arbeitsmarktbedingung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4463"/>
            <a:ext cx="8280400" cy="48164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de-AT" altLang="de-DE" sz="2400" b="1" dirty="0" smtClean="0"/>
              <a:t>basiert auf RGS-Gebiet – Basisjahr 2016 - langfristig</a:t>
            </a:r>
            <a:endParaRPr lang="de-AT" altLang="de-DE" dirty="0" smtClean="0"/>
          </a:p>
          <a:p>
            <a:pPr marL="400050" lvl="2" indent="0" eaLnBrk="1" hangingPunct="1">
              <a:lnSpc>
                <a:spcPct val="90000"/>
              </a:lnSpc>
              <a:buFontTx/>
              <a:buNone/>
              <a:defRPr/>
            </a:pPr>
            <a:endParaRPr lang="de-AT" altLang="de-DE" sz="1600" dirty="0"/>
          </a:p>
        </p:txBody>
      </p:sp>
      <p:sp>
        <p:nvSpPr>
          <p:cNvPr id="54276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D98005-8450-4EBF-B59C-7032782C79CF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  <p:pic>
        <p:nvPicPr>
          <p:cNvPr id="54277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133600"/>
            <a:ext cx="69611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15250" cy="1087438"/>
          </a:xfrm>
        </p:spPr>
        <p:txBody>
          <a:bodyPr/>
          <a:lstStyle/>
          <a:p>
            <a:pPr eaLnBrk="1" hangingPunct="1"/>
            <a:r>
              <a:rPr lang="de-AT" altLang="de-DE" sz="3000" dirty="0" smtClean="0"/>
              <a:t>regionale Arbeitsmarktbedingung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280400" cy="48164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de-AT" altLang="de-DE" sz="2400" b="1" dirty="0" smtClean="0"/>
              <a:t>basiert auf RGS-Gebiet – Basisjahr 2017 - kurzfristig</a:t>
            </a:r>
            <a:endParaRPr lang="de-AT" altLang="de-DE" dirty="0" smtClean="0"/>
          </a:p>
          <a:p>
            <a:pPr marL="400050" lvl="2" indent="0" eaLnBrk="1" hangingPunct="1">
              <a:lnSpc>
                <a:spcPct val="90000"/>
              </a:lnSpc>
              <a:buFontTx/>
              <a:buNone/>
              <a:defRPr/>
            </a:pPr>
            <a:endParaRPr lang="de-AT" altLang="de-DE" sz="1600" dirty="0"/>
          </a:p>
        </p:txBody>
      </p:sp>
      <p:sp>
        <p:nvSpPr>
          <p:cNvPr id="56324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C02334-CDAA-474D-AEB8-541CA4CE5E9B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  <p:pic>
        <p:nvPicPr>
          <p:cNvPr id="56325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90725"/>
            <a:ext cx="6925196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15250" cy="711200"/>
          </a:xfrm>
        </p:spPr>
        <p:txBody>
          <a:bodyPr/>
          <a:lstStyle/>
          <a:p>
            <a:pPr eaLnBrk="1" hangingPunct="1"/>
            <a:r>
              <a:rPr lang="de-AT" altLang="de-DE" sz="3000" dirty="0" smtClean="0"/>
              <a:t>Das Modell – Berechnung 2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735013" y="1268413"/>
            <a:ext cx="7737475" cy="489743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2000" dirty="0" smtClean="0"/>
              <a:t>Daraus ergeben sich </a:t>
            </a:r>
            <a:r>
              <a:rPr lang="de-AT" altLang="de-DE" sz="2000" b="1" dirty="0" smtClean="0"/>
              <a:t>81.000 theoretisch </a:t>
            </a:r>
            <a:r>
              <a:rPr lang="de-AT" altLang="de-DE" sz="2000" dirty="0" smtClean="0"/>
              <a:t>mögliche Kombinationen, davon sind rd. </a:t>
            </a:r>
            <a:r>
              <a:rPr lang="de-AT" altLang="de-DE" sz="2000" b="1" dirty="0" smtClean="0"/>
              <a:t>30.500 empirisch besetzt </a:t>
            </a:r>
            <a:r>
              <a:rPr lang="de-AT" altLang="de-DE" sz="2000" dirty="0" smtClean="0"/>
              <a:t>und rund </a:t>
            </a:r>
            <a:r>
              <a:rPr lang="de-AT" altLang="de-DE" sz="2000" b="1" dirty="0" smtClean="0"/>
              <a:t>7.700 mit mehr als 10 Geschäftsfällen </a:t>
            </a:r>
            <a:r>
              <a:rPr lang="de-AT" altLang="de-DE" sz="2000" dirty="0" smtClean="0"/>
              <a:t>beobachtbar.</a:t>
            </a:r>
            <a:endParaRPr lang="de-AT" altLang="de-DE" sz="20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2000" b="1" dirty="0" smtClean="0"/>
              <a:t>Monatliche </a:t>
            </a:r>
            <a:r>
              <a:rPr lang="de-AT" altLang="de-DE" sz="2000" b="1" dirty="0"/>
              <a:t>Aktualisierung </a:t>
            </a:r>
            <a:r>
              <a:rPr lang="de-AT" altLang="de-DE" sz="2000" dirty="0"/>
              <a:t>der Chancenberechnung </a:t>
            </a:r>
            <a:r>
              <a:rPr lang="de-AT" altLang="de-DE" sz="2000" dirty="0" smtClean="0"/>
              <a:t>berücksichtigt Änderungen bei Kriterien (z.B. Alter, Ausbildung)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2000" dirty="0" smtClean="0"/>
              <a:t>Seit Sommerrelease 2019</a:t>
            </a:r>
            <a:r>
              <a:rPr lang="de-AT" altLang="de-DE" sz="2000" dirty="0"/>
              <a:t>: </a:t>
            </a:r>
            <a:r>
              <a:rPr lang="de-AT" altLang="de-DE" sz="2000" b="1" dirty="0"/>
              <a:t>für neue Geschäftsfälle </a:t>
            </a:r>
            <a:r>
              <a:rPr lang="de-AT" altLang="de-DE" sz="2000" b="1" dirty="0" smtClean="0"/>
              <a:t>werden </a:t>
            </a:r>
            <a:r>
              <a:rPr lang="de-AT" altLang="de-DE" sz="2000" dirty="0" smtClean="0"/>
              <a:t>(fast) </a:t>
            </a:r>
            <a:r>
              <a:rPr lang="de-AT" altLang="de-DE" sz="2000" b="1" dirty="0" smtClean="0"/>
              <a:t>täglich </a:t>
            </a:r>
            <a:r>
              <a:rPr lang="de-AT" altLang="de-DE" sz="2000" dirty="0" smtClean="0"/>
              <a:t>die Arbeitsmarktchancen berechnet.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2000" dirty="0" smtClean="0"/>
              <a:t>Arbeitsmarktchancen können sich „</a:t>
            </a:r>
            <a:r>
              <a:rPr lang="de-DE" altLang="de-DE" sz="2000" b="1" dirty="0" smtClean="0"/>
              <a:t>verschlechtern</a:t>
            </a:r>
            <a:r>
              <a:rPr lang="de-DE" altLang="de-DE" sz="2000" dirty="0" smtClean="0"/>
              <a:t>“ oder auch „</a:t>
            </a:r>
            <a:r>
              <a:rPr lang="de-DE" altLang="de-DE" sz="2000" b="1" dirty="0" smtClean="0"/>
              <a:t>verbessern“</a:t>
            </a:r>
            <a:r>
              <a:rPr lang="de-DE" altLang="de-DE" sz="2000" dirty="0" smtClean="0"/>
              <a:t>, abhängig von der Arbeitsmarktchance der empirischen Vergleichsgruppe aus </a:t>
            </a:r>
            <a:r>
              <a:rPr lang="de-DE" altLang="de-DE" sz="2000" dirty="0"/>
              <a:t>der Vergangenheit 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endParaRPr lang="de-DE" altLang="de-DE" sz="1400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de-DE" altLang="de-DE" sz="2000" dirty="0" smtClean="0">
                <a:solidFill>
                  <a:srgbClr val="E4002D"/>
                </a:solidFill>
                <a:sym typeface="Wingdings" panose="05000000000000000000" pitchFamily="2" charset="2"/>
              </a:rPr>
              <a:t> </a:t>
            </a:r>
            <a:r>
              <a:rPr lang="de-DE" altLang="de-DE" sz="2000" dirty="0" smtClean="0">
                <a:sym typeface="Wingdings" panose="05000000000000000000" pitchFamily="2" charset="2"/>
              </a:rPr>
              <a:t>Es sind </a:t>
            </a:r>
            <a:r>
              <a:rPr lang="de-DE" altLang="de-DE" sz="2000" dirty="0" smtClean="0">
                <a:solidFill>
                  <a:srgbClr val="E4002D"/>
                </a:solidFill>
                <a:sym typeface="Wingdings" panose="05000000000000000000" pitchFamily="2" charset="2"/>
              </a:rPr>
              <a:t>Korrelationen und nicht Kausalitäten </a:t>
            </a:r>
            <a:r>
              <a:rPr lang="de-DE" altLang="de-DE" sz="2000" dirty="0" smtClean="0">
                <a:sym typeface="Wingdings" panose="05000000000000000000" pitchFamily="2" charset="2"/>
              </a:rPr>
              <a:t>relevant.</a:t>
            </a:r>
            <a:br>
              <a:rPr lang="de-DE" altLang="de-DE" sz="2000" dirty="0" smtClean="0">
                <a:sym typeface="Wingdings" panose="05000000000000000000" pitchFamily="2" charset="2"/>
              </a:rPr>
            </a:br>
            <a:endParaRPr lang="de-DE" altLang="de-DE" sz="20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2000" b="1" dirty="0" smtClean="0"/>
              <a:t>Treffsicherheit </a:t>
            </a:r>
            <a:r>
              <a:rPr lang="de-AT" altLang="de-DE" sz="2000" dirty="0"/>
              <a:t>(richtige Prognosen) </a:t>
            </a:r>
            <a:r>
              <a:rPr lang="de-AT" altLang="de-DE" sz="2000" dirty="0" smtClean="0"/>
              <a:t>in </a:t>
            </a:r>
            <a:r>
              <a:rPr lang="de-AT" altLang="de-DE" sz="2000" dirty="0"/>
              <a:t>der Regel </a:t>
            </a:r>
            <a:r>
              <a:rPr lang="de-AT" altLang="de-DE" sz="2000" dirty="0" smtClean="0"/>
              <a:t/>
            </a:r>
            <a:br>
              <a:rPr lang="de-AT" altLang="de-DE" sz="2000" dirty="0" smtClean="0"/>
            </a:br>
            <a:r>
              <a:rPr lang="de-AT" altLang="de-DE" sz="2000" dirty="0" smtClean="0"/>
              <a:t>bei 80%</a:t>
            </a:r>
            <a:r>
              <a:rPr lang="de-DE" altLang="de-DE" sz="1800" dirty="0" smtClean="0"/>
              <a:t> - regelmäßige Überprüfung</a:t>
            </a:r>
            <a:endParaRPr lang="de-AT" altLang="de-DE" dirty="0"/>
          </a:p>
          <a:p>
            <a:pPr eaLnBrk="1" hangingPunct="1">
              <a:lnSpc>
                <a:spcPct val="90000"/>
              </a:lnSpc>
              <a:defRPr/>
            </a:pPr>
            <a:endParaRPr lang="de-AT" altLang="de-DE" sz="2000" dirty="0" smtClean="0"/>
          </a:p>
        </p:txBody>
      </p:sp>
      <p:sp>
        <p:nvSpPr>
          <p:cNvPr id="58372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E91537-5AF1-49BB-87CC-5977A28298ED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95288"/>
            <a:ext cx="7715250" cy="711200"/>
          </a:xfrm>
        </p:spPr>
        <p:txBody>
          <a:bodyPr/>
          <a:lstStyle/>
          <a:p>
            <a:pPr eaLnBrk="1" hangingPunct="1"/>
            <a:r>
              <a:rPr lang="de-AT" altLang="de-DE" sz="3000" smtClean="0"/>
              <a:t>Was erwartet uns?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757238" y="1141413"/>
            <a:ext cx="7737475" cy="46799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dirty="0" smtClean="0"/>
              <a:t>Arbeitsmarktpolitische Ausgangslage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de-AT" altLang="de-DE" sz="2000" b="1" dirty="0" smtClean="0"/>
              <a:t>			Warum AMAS?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DE" altLang="de-DE" sz="2000" b="1" spc="-50" dirty="0" smtClean="0"/>
              <a:t>Die Strategie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DE" altLang="de-DE" sz="2000" b="1" spc="-50" dirty="0"/>
              <a:t>D</a:t>
            </a:r>
            <a:r>
              <a:rPr lang="de-DE" altLang="de-DE" sz="2000" b="1" spc="-50" dirty="0" smtClean="0"/>
              <a:t>as Modell</a:t>
            </a:r>
            <a:r>
              <a:rPr lang="de-AT" altLang="de-DE" sz="2000" b="1" spc="-50" dirty="0" smtClean="0"/>
              <a:t>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spc="-50" dirty="0" err="1" smtClean="0">
                <a:solidFill>
                  <a:srgbClr val="E4002D"/>
                </a:solidFill>
              </a:rPr>
              <a:t>KundInnengruppen</a:t>
            </a:r>
            <a:endParaRPr lang="de-AT" altLang="de-DE" sz="2000" b="1" spc="-50" dirty="0" smtClean="0">
              <a:solidFill>
                <a:srgbClr val="E4002D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spc="-50" dirty="0" smtClean="0"/>
              <a:t>Segmentzusatzinformationen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spc="-50" dirty="0" smtClean="0"/>
              <a:t>Umgang (mit dem)s Ton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DE" altLang="de-DE" sz="2000" b="1" dirty="0" smtClean="0"/>
              <a:t>Die nächsten Schritte</a:t>
            </a:r>
            <a:endParaRPr lang="de-AT" altLang="de-DE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AT" altLang="de-DE" sz="2000" dirty="0" smtClean="0"/>
          </a:p>
        </p:txBody>
      </p:sp>
      <p:sp>
        <p:nvSpPr>
          <p:cNvPr id="14340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E98987-67C7-4931-A8BA-57F1E2C29BFE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49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>
          <a:xfrm>
            <a:off x="547688" y="476250"/>
            <a:ext cx="8280400" cy="936625"/>
          </a:xfrm>
        </p:spPr>
        <p:txBody>
          <a:bodyPr/>
          <a:lstStyle/>
          <a:p>
            <a:r>
              <a:rPr lang="de-DE" altLang="de-DE" sz="3000" smtClean="0"/>
              <a:t>KundInnengruppen nach Arbeitsmarktchancen</a:t>
            </a:r>
            <a:br>
              <a:rPr lang="de-DE" altLang="de-DE" sz="3000" smtClean="0"/>
            </a:br>
            <a:r>
              <a:rPr lang="de-DE" altLang="de-DE" sz="3200" smtClean="0"/>
              <a:t> </a:t>
            </a:r>
            <a:r>
              <a:rPr lang="de-DE" altLang="de-DE" sz="1400" b="0" smtClean="0">
                <a:solidFill>
                  <a:srgbClr val="004F9F"/>
                </a:solidFill>
              </a:rPr>
              <a:t>(Synthesis Forschung)</a:t>
            </a:r>
            <a:endParaRPr lang="de-AT" altLang="de-DE" sz="1400" b="0" smtClean="0">
              <a:solidFill>
                <a:srgbClr val="004F9F"/>
              </a:solidFill>
            </a:endParaRPr>
          </a:p>
        </p:txBody>
      </p:sp>
      <p:sp>
        <p:nvSpPr>
          <p:cNvPr id="58371" name="Inhaltsplatzhalter 2"/>
          <p:cNvSpPr>
            <a:spLocks noGrp="1"/>
          </p:cNvSpPr>
          <p:nvPr>
            <p:ph idx="1"/>
          </p:nvPr>
        </p:nvSpPr>
        <p:spPr>
          <a:xfrm>
            <a:off x="544513" y="1628775"/>
            <a:ext cx="8077200" cy="406558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de-AT" altLang="de-DE" sz="2000" dirty="0" smtClean="0">
                <a:solidFill>
                  <a:srgbClr val="00B050"/>
                </a:solidFill>
              </a:rPr>
              <a:t>Arbeitsmarktchancen hoch (CAMH)</a:t>
            </a:r>
            <a:r>
              <a:rPr lang="de-AT" altLang="de-DE" sz="2000" dirty="0" smtClean="0">
                <a:solidFill>
                  <a:schemeClr val="tx1"/>
                </a:solidFill>
              </a:rPr>
              <a:t/>
            </a:r>
            <a:br>
              <a:rPr lang="de-AT" altLang="de-DE" sz="2000" dirty="0" smtClean="0">
                <a:solidFill>
                  <a:schemeClr val="tx1"/>
                </a:solidFill>
              </a:rPr>
            </a:br>
            <a:r>
              <a:rPr lang="de-AT" altLang="de-DE" sz="1800" dirty="0" smtClean="0"/>
              <a:t>Mindestens </a:t>
            </a:r>
            <a:r>
              <a:rPr lang="de-AT" altLang="de-DE" sz="1800" b="1" dirty="0" smtClean="0"/>
              <a:t>66%-ige Wahrscheinlichkeit </a:t>
            </a:r>
            <a:r>
              <a:rPr lang="de-AT" altLang="de-DE" sz="1800" dirty="0" smtClean="0"/>
              <a:t>ein Volumen der (ungeförderten) Beschäftigung von zumindest 3 Monaten innerhalb von 7 Monaten zu erreichen</a:t>
            </a:r>
            <a:r>
              <a:rPr lang="de-AT" altLang="de-DE" sz="1800" dirty="0"/>
              <a:t> </a:t>
            </a:r>
            <a:r>
              <a:rPr lang="de-AT" altLang="de-DE" sz="1800" dirty="0" smtClean="0"/>
              <a:t>(kurzfristige Arbeitsmarktchance; ZF1).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de-AT" altLang="de-DE" sz="18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de-AT" altLang="de-DE" sz="2000" dirty="0" smtClean="0">
                <a:solidFill>
                  <a:srgbClr val="FF0000"/>
                </a:solidFill>
              </a:rPr>
              <a:t>Arbeitsmarktchancen niedrig (CAMN)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AT" altLang="de-DE" sz="1800" dirty="0" smtClean="0"/>
              <a:t>Weniger als </a:t>
            </a:r>
            <a:r>
              <a:rPr lang="de-AT" altLang="de-DE" sz="1800" b="1" dirty="0" smtClean="0"/>
              <a:t>25%-ige Wahrscheinlichkeit </a:t>
            </a:r>
            <a:r>
              <a:rPr lang="de-AT" altLang="de-DE" sz="1800" dirty="0" smtClean="0"/>
              <a:t>ein Volumen der (ungeförderten) Beschäftigung von zumindest 6 Monate innerhalb von 24 Monaten zu erreichen (langfristige Arbeitsmarktchance</a:t>
            </a:r>
            <a:r>
              <a:rPr lang="de-AT" altLang="de-DE" sz="1800" dirty="0"/>
              <a:t>; </a:t>
            </a:r>
            <a:r>
              <a:rPr lang="de-AT" altLang="de-DE" sz="1800" dirty="0" smtClean="0"/>
              <a:t>ZF3).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de-AT" altLang="de-DE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de-AT" altLang="de-DE" sz="2000" dirty="0" smtClean="0">
                <a:solidFill>
                  <a:srgbClr val="EA6716"/>
                </a:solidFill>
              </a:rPr>
              <a:t>Arbeitsmarktchancen mittel (CAMM)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AT" altLang="de-DE" sz="1800" dirty="0" smtClean="0"/>
              <a:t>Alle </a:t>
            </a:r>
            <a:r>
              <a:rPr lang="de-AT" altLang="de-DE" sz="1800" b="1" dirty="0" smtClean="0"/>
              <a:t>restlichen </a:t>
            </a:r>
            <a:r>
              <a:rPr lang="de-AT" altLang="de-DE" sz="1800" b="1" dirty="0" err="1" smtClean="0"/>
              <a:t>KundInnen</a:t>
            </a:r>
            <a:r>
              <a:rPr lang="de-AT" altLang="de-DE" sz="1800" b="1" dirty="0"/>
              <a:t> </a:t>
            </a:r>
            <a:r>
              <a:rPr lang="de-AT" altLang="de-DE" sz="1800" dirty="0" smtClean="0"/>
              <a:t>(weder kurzfristige noch langfristige Arbeitsmarktchance trifft zu).</a:t>
            </a:r>
          </a:p>
        </p:txBody>
      </p:sp>
      <p:sp>
        <p:nvSpPr>
          <p:cNvPr id="60420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F29AE6-6B30-4FEB-8811-EDB4BEEE369A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313715"/>
              </p:ext>
            </p:extLst>
          </p:nvPr>
        </p:nvGraphicFramePr>
        <p:xfrm>
          <a:off x="323850" y="1258888"/>
          <a:ext cx="7848550" cy="425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15250" cy="7112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000" kern="1200" dirty="0" smtClean="0">
                <a:ea typeface="+mn-ea"/>
                <a:cs typeface="Arial" charset="0"/>
              </a:rPr>
              <a:t>Ausgangslage </a:t>
            </a:r>
            <a:r>
              <a:rPr lang="de-DE" altLang="de-DE" kern="1200" dirty="0">
                <a:ea typeface="+mn-ea"/>
                <a:cs typeface="Arial" charset="0"/>
              </a:rPr>
              <a:t/>
            </a:r>
            <a:br>
              <a:rPr lang="de-DE" altLang="de-DE" kern="1200" dirty="0">
                <a:ea typeface="+mn-ea"/>
                <a:cs typeface="Arial" charset="0"/>
              </a:rPr>
            </a:br>
            <a:r>
              <a:rPr lang="de-DE" altLang="de-DE" sz="2000" kern="1200" dirty="0">
                <a:solidFill>
                  <a:srgbClr val="004F9F"/>
                </a:solidFill>
                <a:ea typeface="+mn-ea"/>
                <a:cs typeface="Arial" charset="0"/>
              </a:rPr>
              <a:t>Entwicklung der Arbeitslosenquote seit 2000</a:t>
            </a:r>
            <a:endParaRPr lang="de-AT" altLang="de-DE" sz="2000" kern="1200" dirty="0">
              <a:solidFill>
                <a:srgbClr val="004F9F"/>
              </a:solidFill>
              <a:ea typeface="+mn-ea"/>
              <a:cs typeface="Arial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125538"/>
            <a:ext cx="7737475" cy="467995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endParaRPr lang="de-AT" altLang="de-DE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AT" altLang="de-DE" sz="2000" dirty="0" smtClean="0"/>
          </a:p>
        </p:txBody>
      </p:sp>
      <p:sp>
        <p:nvSpPr>
          <p:cNvPr id="16388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40266F-388D-4BE8-8279-AFE3BD36105B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  <p:sp>
        <p:nvSpPr>
          <p:cNvPr id="16390" name="Pfeil nach unten 2"/>
          <p:cNvSpPr>
            <a:spLocks noChangeArrowheads="1"/>
          </p:cNvSpPr>
          <p:nvPr/>
        </p:nvSpPr>
        <p:spPr bwMode="auto">
          <a:xfrm>
            <a:off x="7092950" y="1125538"/>
            <a:ext cx="484188" cy="977900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>
              <a:solidFill>
                <a:srgbClr val="DE0000"/>
              </a:solidFill>
            </a:endParaRPr>
          </a:p>
        </p:txBody>
      </p:sp>
      <p:sp>
        <p:nvSpPr>
          <p:cNvPr id="16391" name="Ellipse 1"/>
          <p:cNvSpPr>
            <a:spLocks noChangeArrowheads="1"/>
          </p:cNvSpPr>
          <p:nvPr/>
        </p:nvSpPr>
        <p:spPr bwMode="auto">
          <a:xfrm rot="-1679760">
            <a:off x="5076097" y="1481627"/>
            <a:ext cx="2085720" cy="877879"/>
          </a:xfrm>
          <a:prstGeom prst="ellipse">
            <a:avLst/>
          </a:prstGeom>
          <a:noFill/>
          <a:ln w="12700" algn="ctr">
            <a:solidFill>
              <a:srgbClr val="004F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>
              <a:solidFill>
                <a:srgbClr val="DE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1066800"/>
          </a:xfrm>
        </p:spPr>
        <p:txBody>
          <a:bodyPr/>
          <a:lstStyle/>
          <a:p>
            <a:r>
              <a:rPr lang="de-DE" altLang="de-DE" sz="3000" smtClean="0"/>
              <a:t>KundInnengruppen nach  Arbeitsmarktchancen mit </a:t>
            </a:r>
            <a:r>
              <a:rPr lang="de-DE" altLang="de-DE" sz="3000" smtClean="0">
                <a:solidFill>
                  <a:srgbClr val="004F9F"/>
                </a:solidFill>
              </a:rPr>
              <a:t>AMS</a:t>
            </a:r>
            <a:r>
              <a:rPr lang="de-DE" altLang="de-DE" sz="3000" smtClean="0"/>
              <a:t> Regeln</a:t>
            </a:r>
            <a:br>
              <a:rPr lang="de-DE" altLang="de-DE" sz="3000" smtClean="0"/>
            </a:br>
            <a:endParaRPr lang="de-AT" altLang="de-DE" sz="1400" b="0" smtClean="0">
              <a:solidFill>
                <a:srgbClr val="004F9F"/>
              </a:solidFill>
            </a:endParaRP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468313" y="1268413"/>
            <a:ext cx="8424862" cy="5329237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de-AT" sz="2000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Hohe Arbeitsmarktchancen - </a:t>
            </a:r>
            <a:r>
              <a:rPr lang="de-AT" sz="2000" b="1" dirty="0" err="1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ServicekundInnen</a:t>
            </a:r>
            <a:r>
              <a:rPr lang="de-AT" sz="20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de-AT" sz="2000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(CAMH)</a:t>
            </a:r>
            <a:endParaRPr lang="de-AT" sz="2000" b="1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buFont typeface="Symbol" panose="05050102010706020507" pitchFamily="18" charset="2"/>
              <a:buChar char="-"/>
              <a:defRPr/>
            </a:pPr>
            <a:r>
              <a:rPr lang="de-AT" sz="1800" u="sng" dirty="0"/>
              <a:t>Alle Personen mit Einstellzusage </a:t>
            </a:r>
            <a:r>
              <a:rPr lang="de-AT" sz="1800" dirty="0"/>
              <a:t>(Arbeitsaufnahme).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Char char="-"/>
              <a:defRPr/>
            </a:pPr>
            <a:r>
              <a:rPr lang="de-AT" sz="1800" i="1" dirty="0" smtClean="0"/>
              <a:t>Zumindest </a:t>
            </a:r>
            <a:r>
              <a:rPr lang="de-AT" sz="1800" i="1" dirty="0"/>
              <a:t>66%-ige Wahrscheinlichkeit ein Volumen der (ungeförderten) Beschäftigung </a:t>
            </a:r>
            <a:r>
              <a:rPr lang="de-AT" sz="1800" i="1" dirty="0" smtClean="0"/>
              <a:t>von 3 </a:t>
            </a:r>
            <a:r>
              <a:rPr lang="de-AT" sz="1800" i="1" dirty="0"/>
              <a:t>Monaten innerhalb von 7 Monaten zu </a:t>
            </a:r>
            <a:r>
              <a:rPr lang="de-AT" sz="1800" i="1" dirty="0" smtClean="0"/>
              <a:t>erreichen (ZF1). </a:t>
            </a:r>
          </a:p>
          <a:p>
            <a:pPr marL="0" indent="0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de-AT" sz="20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Niedrige Arbeitsmarktchancen – </a:t>
            </a:r>
            <a:r>
              <a:rPr lang="de-AT" sz="200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BetreuungskundInnen</a:t>
            </a:r>
            <a:r>
              <a:rPr lang="de-AT" sz="20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de-AT" sz="20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(CAMN)</a:t>
            </a:r>
            <a:endParaRPr lang="de-AT" sz="20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buFont typeface="Symbol" panose="05050102010706020507" pitchFamily="18" charset="2"/>
              <a:buChar char="-"/>
              <a:defRPr/>
            </a:pPr>
            <a:r>
              <a:rPr lang="de-AT" sz="1800" u="sng" dirty="0"/>
              <a:t>Keine Jugendlichen/Personen unter 25 Jahre</a:t>
            </a:r>
            <a:r>
              <a:rPr lang="de-AT" sz="1800" dirty="0"/>
              <a:t>. 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Char char="-"/>
              <a:defRPr/>
            </a:pPr>
            <a:r>
              <a:rPr lang="de-AT" sz="1800" i="1" dirty="0" smtClean="0"/>
              <a:t>Weniger </a:t>
            </a:r>
            <a:r>
              <a:rPr lang="de-AT" sz="1800" i="1" dirty="0"/>
              <a:t>als 25%-ige Wahrscheinlichkeit ein Volumen der (ungeförderten) Beschäftigung von zumindest 6 Monaten innerhalb von 24 Monaten zu </a:t>
            </a:r>
            <a:r>
              <a:rPr lang="de-AT" sz="1800" i="1" dirty="0" smtClean="0"/>
              <a:t>erreichen (ZF3). </a:t>
            </a:r>
            <a:endParaRPr lang="de-AT" sz="1800" i="1" dirty="0"/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de-AT" sz="2000" b="1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Mittlere Arbeitsmarktchancen – </a:t>
            </a:r>
            <a:r>
              <a:rPr lang="de-AT" sz="2000" b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BeratungskundInnen </a:t>
            </a:r>
            <a:r>
              <a:rPr lang="de-AT" sz="2000" b="1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(CAMM)</a:t>
            </a:r>
            <a:endParaRPr lang="de-AT" sz="1800" dirty="0" smtClean="0"/>
          </a:p>
          <a:p>
            <a:pPr>
              <a:lnSpc>
                <a:spcPct val="115000"/>
              </a:lnSpc>
              <a:buFont typeface="Symbol" panose="05050102010706020507" pitchFamily="18" charset="2"/>
              <a:buChar char="-"/>
              <a:defRPr/>
            </a:pPr>
            <a:r>
              <a:rPr lang="de-AT" sz="1800" u="sng" dirty="0" smtClean="0"/>
              <a:t>Alle Jugendlichen unter 18 </a:t>
            </a:r>
            <a:r>
              <a:rPr lang="de-AT" sz="1800" dirty="0" smtClean="0"/>
              <a:t>(Grund: Ausbildungspflicht). </a:t>
            </a:r>
            <a:endParaRPr lang="de-AT" sz="1800" dirty="0"/>
          </a:p>
          <a:p>
            <a:pPr>
              <a:lnSpc>
                <a:spcPct val="115000"/>
              </a:lnSpc>
              <a:buFont typeface="Symbol" panose="05050102010706020507" pitchFamily="18" charset="2"/>
              <a:buChar char="-"/>
              <a:defRPr/>
            </a:pPr>
            <a:r>
              <a:rPr lang="de-AT" sz="1800" u="sng" dirty="0" smtClean="0"/>
              <a:t>Personen </a:t>
            </a:r>
            <a:r>
              <a:rPr lang="de-AT" sz="1800" u="sng" dirty="0"/>
              <a:t>im Alter 18 </a:t>
            </a:r>
            <a:r>
              <a:rPr lang="de-AT" sz="1800" u="sng" dirty="0" smtClean="0"/>
              <a:t>bis unter 25 </a:t>
            </a:r>
            <a:r>
              <a:rPr lang="de-AT" sz="1800" u="sng" dirty="0"/>
              <a:t>Jahre, die dem niedrigen Segment </a:t>
            </a:r>
            <a:r>
              <a:rPr lang="de-AT" sz="1800" u="sng" dirty="0" smtClean="0"/>
              <a:t/>
            </a:r>
            <a:br>
              <a:rPr lang="de-AT" sz="1800" u="sng" dirty="0" smtClean="0"/>
            </a:br>
            <a:r>
              <a:rPr lang="de-AT" sz="1800" dirty="0" smtClean="0"/>
              <a:t>zugeordnet </a:t>
            </a:r>
            <a:r>
              <a:rPr lang="de-AT" sz="1800" dirty="0"/>
              <a:t>worden </a:t>
            </a:r>
            <a:r>
              <a:rPr lang="de-AT" sz="1800" dirty="0" smtClean="0"/>
              <a:t>wären (Grund: Ausbildungsgarantie).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Char char="-"/>
              <a:defRPr/>
            </a:pPr>
            <a:r>
              <a:rPr lang="de-AT" sz="1800" i="1" dirty="0"/>
              <a:t>Alle </a:t>
            </a:r>
            <a:r>
              <a:rPr lang="de-AT" sz="1800" i="1" dirty="0" err="1"/>
              <a:t>KundInnen</a:t>
            </a:r>
            <a:r>
              <a:rPr lang="de-AT" sz="1800" i="1" dirty="0"/>
              <a:t> mit anderer Arbeitsmarktchancenzuordnung</a:t>
            </a:r>
            <a:endParaRPr lang="de-AT" sz="1800" i="1" dirty="0" smtClean="0"/>
          </a:p>
          <a:p>
            <a:pPr>
              <a:lnSpc>
                <a:spcPct val="115000"/>
              </a:lnSpc>
              <a:buFont typeface="Symbol" panose="05050102010706020507" pitchFamily="18" charset="2"/>
              <a:buChar char="-"/>
              <a:defRPr/>
            </a:pPr>
            <a:endParaRPr lang="de-AT" sz="1800" dirty="0"/>
          </a:p>
        </p:txBody>
      </p:sp>
      <p:sp>
        <p:nvSpPr>
          <p:cNvPr id="62468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7C2262-BEBC-4D0A-9A80-81FCECFF6100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el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924800" cy="647700"/>
          </a:xfrm>
        </p:spPr>
        <p:txBody>
          <a:bodyPr/>
          <a:lstStyle/>
          <a:p>
            <a:pPr eaLnBrk="1" hangingPunct="1"/>
            <a:r>
              <a:rPr lang="de-DE" altLang="de-DE" sz="3000" smtClean="0"/>
              <a:t>Beispiel</a:t>
            </a:r>
            <a:endParaRPr lang="de-AT" altLang="de-DE" sz="3000" smtClean="0"/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611188" y="1196975"/>
            <a:ext cx="8139112" cy="51847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AT" altLang="de-DE" sz="1900" b="1" dirty="0" smtClean="0">
                <a:solidFill>
                  <a:srgbClr val="000000"/>
                </a:solidFill>
              </a:rPr>
              <a:t>ABCDEFG, 42 Jahre, Elektrotechniker (über FKS) mit höherer Ausbildung, Salzburg</a:t>
            </a:r>
            <a:endParaRPr lang="de-AT" altLang="de-DE" sz="1900" b="1" dirty="0">
              <a:solidFill>
                <a:srgbClr val="0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AT" altLang="de-DE" sz="2000" b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AT" altLang="de-DE" b="1" dirty="0" smtClean="0">
                <a:solidFill>
                  <a:srgbClr val="000000"/>
                </a:solidFill>
              </a:rPr>
              <a:t>CAMM</a:t>
            </a:r>
            <a:endParaRPr lang="de-AT" altLang="de-DE" b="1" dirty="0">
              <a:solidFill>
                <a:srgbClr val="0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AT" altLang="de-DE" b="1" dirty="0">
                <a:solidFill>
                  <a:srgbClr val="E4002D"/>
                </a:solidFill>
              </a:rPr>
              <a:t>IC_1= </a:t>
            </a:r>
            <a:r>
              <a:rPr lang="de-AT" altLang="de-DE" b="1" dirty="0" smtClean="0">
                <a:solidFill>
                  <a:srgbClr val="E4002D"/>
                </a:solidFill>
              </a:rPr>
              <a:t>0,25 IC_3=0,36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AT" altLang="de-DE" sz="900" b="1" dirty="0" smtClean="0">
              <a:solidFill>
                <a:srgbClr val="E4002D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AT" altLang="de-DE" b="1" dirty="0" smtClean="0">
                <a:solidFill>
                  <a:srgbClr val="000000"/>
                </a:solidFill>
              </a:rPr>
              <a:t>AMS-Regel </a:t>
            </a:r>
            <a:r>
              <a:rPr lang="de-AT" altLang="de-DE" b="1" dirty="0">
                <a:solidFill>
                  <a:srgbClr val="000000"/>
                </a:solidFill>
              </a:rPr>
              <a:t>VALIDE gf_beginn_plus_9M </a:t>
            </a:r>
            <a:r>
              <a:rPr lang="de-AT" altLang="de-DE" b="1" dirty="0" err="1" smtClean="0">
                <a:solidFill>
                  <a:srgbClr val="000000"/>
                </a:solidFill>
              </a:rPr>
              <a:t>input</a:t>
            </a:r>
            <a:r>
              <a:rPr lang="de-AT" altLang="de-DE" b="1" dirty="0" smtClean="0">
                <a:solidFill>
                  <a:srgbClr val="000000"/>
                </a:solidFill>
              </a:rPr>
              <a:t>= </a:t>
            </a:r>
            <a:r>
              <a:rPr lang="de-AT" altLang="de-DE" sz="2600" b="1" dirty="0" smtClean="0">
                <a:solidFill>
                  <a:srgbClr val="000000"/>
                </a:solidFill>
              </a:rPr>
              <a:t>MAUT30MP00211211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AT" altLang="de-DE" b="1" dirty="0">
              <a:solidFill>
                <a:srgbClr val="0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AT" altLang="de-DE" b="1" dirty="0" smtClean="0">
                <a:solidFill>
                  <a:srgbClr val="000000"/>
                </a:solidFill>
              </a:rPr>
              <a:t>GF-Dauer </a:t>
            </a:r>
            <a:r>
              <a:rPr lang="de-AT" altLang="de-DE" b="1" dirty="0">
                <a:solidFill>
                  <a:srgbClr val="000000"/>
                </a:solidFill>
              </a:rPr>
              <a:t>zwischen 9 und 12 Monate || </a:t>
            </a:r>
            <a:r>
              <a:rPr lang="de-AT" altLang="de-DE" b="1" dirty="0" smtClean="0">
                <a:solidFill>
                  <a:srgbClr val="000000"/>
                </a:solidFill>
              </a:rPr>
              <a:t>Männlich  </a:t>
            </a:r>
            <a:r>
              <a:rPr lang="de-AT" altLang="de-DE" b="1" dirty="0">
                <a:solidFill>
                  <a:srgbClr val="000000"/>
                </a:solidFill>
              </a:rPr>
              <a:t>|| Österreicher || 30 Jahre || Ausbildungsgruppe </a:t>
            </a:r>
            <a:r>
              <a:rPr lang="de-AT" altLang="de-DE" b="1" dirty="0" smtClean="0">
                <a:solidFill>
                  <a:srgbClr val="000000"/>
                </a:solidFill>
              </a:rPr>
              <a:t>M </a:t>
            </a:r>
            <a:r>
              <a:rPr lang="de-AT" altLang="de-DE" b="1" dirty="0">
                <a:solidFill>
                  <a:srgbClr val="000000"/>
                </a:solidFill>
              </a:rPr>
              <a:t>|| Berufsgruppe P</a:t>
            </a:r>
            <a:r>
              <a:rPr lang="de-AT" altLang="de-DE" b="1" dirty="0" smtClean="0">
                <a:solidFill>
                  <a:srgbClr val="000000"/>
                </a:solidFill>
              </a:rPr>
              <a:t> </a:t>
            </a:r>
            <a:r>
              <a:rPr lang="de-AT" altLang="de-DE" b="1" dirty="0">
                <a:solidFill>
                  <a:srgbClr val="000000"/>
                </a:solidFill>
              </a:rPr>
              <a:t>|| keine Betreuungspflichten || </a:t>
            </a:r>
            <a:r>
              <a:rPr lang="de-AT" altLang="de-DE" b="1" dirty="0" smtClean="0">
                <a:solidFill>
                  <a:srgbClr val="000000"/>
                </a:solidFill>
              </a:rPr>
              <a:t>keine gesund</a:t>
            </a:r>
            <a:r>
              <a:rPr lang="de-AT" altLang="de-DE" b="1" dirty="0">
                <a:solidFill>
                  <a:srgbClr val="000000"/>
                </a:solidFill>
              </a:rPr>
              <a:t>. </a:t>
            </a:r>
            <a:r>
              <a:rPr lang="de-AT" altLang="de-DE" b="1" dirty="0" smtClean="0">
                <a:solidFill>
                  <a:srgbClr val="000000"/>
                </a:solidFill>
              </a:rPr>
              <a:t>Beeinträchtigung || </a:t>
            </a:r>
            <a:r>
              <a:rPr lang="de-AT" altLang="de-DE" b="1" dirty="0">
                <a:solidFill>
                  <a:srgbClr val="E4002D"/>
                </a:solidFill>
              </a:rPr>
              <a:t>Vorkarriere </a:t>
            </a:r>
            <a:r>
              <a:rPr lang="de-AT" altLang="de-DE" b="1" dirty="0" smtClean="0">
                <a:solidFill>
                  <a:srgbClr val="E4002D"/>
                </a:solidFill>
              </a:rPr>
              <a:t>2112 </a:t>
            </a:r>
            <a:r>
              <a:rPr lang="de-AT" altLang="de-DE" b="1" dirty="0">
                <a:solidFill>
                  <a:srgbClr val="000000"/>
                </a:solidFill>
              </a:rPr>
              <a:t>|| </a:t>
            </a:r>
            <a:r>
              <a:rPr lang="de-AT" altLang="de-DE" b="1" dirty="0" err="1">
                <a:solidFill>
                  <a:srgbClr val="000000"/>
                </a:solidFill>
              </a:rPr>
              <a:t>rgs_typ</a:t>
            </a:r>
            <a:r>
              <a:rPr lang="de-AT" altLang="de-DE" b="1" dirty="0">
                <a:solidFill>
                  <a:srgbClr val="000000"/>
                </a:solidFill>
              </a:rPr>
              <a:t> 1 </a:t>
            </a:r>
            <a:r>
              <a:rPr lang="de-AT" altLang="de-DE" b="1" dirty="0" smtClean="0">
                <a:solidFill>
                  <a:srgbClr val="000000"/>
                </a:solidFill>
              </a:rPr>
              <a:t>1|| </a:t>
            </a:r>
            <a:r>
              <a:rPr lang="de-AT" altLang="de-DE" b="1" dirty="0">
                <a:solidFill>
                  <a:srgbClr val="000000"/>
                </a:solidFill>
              </a:rPr>
              <a:t>rgs_typ2 1</a:t>
            </a:r>
            <a:endParaRPr lang="de-AT" altLang="de-DE" b="1" dirty="0" smtClean="0">
              <a:solidFill>
                <a:srgbClr val="0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AT" altLang="de-DE" b="1" dirty="0">
              <a:solidFill>
                <a:srgbClr val="0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AT" altLang="de-DE" b="1" dirty="0">
                <a:solidFill>
                  <a:srgbClr val="000000"/>
                </a:solidFill>
              </a:rPr>
              <a:t>Vorkarriere:  </a:t>
            </a:r>
            <a:r>
              <a:rPr lang="de-AT" altLang="de-DE" b="1" dirty="0" err="1">
                <a:solidFill>
                  <a:srgbClr val="000000"/>
                </a:solidFill>
              </a:rPr>
              <a:t>Beschverlauf</a:t>
            </a:r>
            <a:r>
              <a:rPr lang="de-AT" altLang="de-DE" b="1" dirty="0">
                <a:solidFill>
                  <a:srgbClr val="000000"/>
                </a:solidFill>
              </a:rPr>
              <a:t>  2</a:t>
            </a:r>
            <a:r>
              <a:rPr lang="de-AT" altLang="de-DE" b="1" dirty="0" smtClean="0">
                <a:solidFill>
                  <a:srgbClr val="000000"/>
                </a:solidFill>
              </a:rPr>
              <a:t> </a:t>
            </a:r>
            <a:r>
              <a:rPr lang="de-AT" altLang="de-DE" b="1" dirty="0">
                <a:solidFill>
                  <a:srgbClr val="000000"/>
                </a:solidFill>
              </a:rPr>
              <a:t>-&gt; </a:t>
            </a:r>
            <a:r>
              <a:rPr lang="de-AT" altLang="de-DE" b="1" dirty="0" smtClean="0">
                <a:solidFill>
                  <a:srgbClr val="000000"/>
                </a:solidFill>
              </a:rPr>
              <a:t>weniger als </a:t>
            </a:r>
            <a:r>
              <a:rPr lang="de-AT" altLang="de-DE" b="1" dirty="0">
                <a:solidFill>
                  <a:srgbClr val="000000"/>
                </a:solidFill>
              </a:rPr>
              <a:t>75% Beschäftigung 4 Jahre davor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AT" altLang="de-DE" b="1" dirty="0">
                <a:solidFill>
                  <a:srgbClr val="000000"/>
                </a:solidFill>
              </a:rPr>
              <a:t>Frequenz: 1</a:t>
            </a:r>
            <a:r>
              <a:rPr lang="de-AT" altLang="de-DE" b="1" dirty="0" smtClean="0">
                <a:solidFill>
                  <a:srgbClr val="000000"/>
                </a:solidFill>
              </a:rPr>
              <a:t> </a:t>
            </a:r>
            <a:r>
              <a:rPr lang="de-AT" altLang="de-DE" b="1" dirty="0">
                <a:solidFill>
                  <a:srgbClr val="000000"/>
                </a:solidFill>
              </a:rPr>
              <a:t>-&gt; in </a:t>
            </a:r>
            <a:r>
              <a:rPr lang="de-AT" altLang="de-DE" b="1" dirty="0" smtClean="0">
                <a:solidFill>
                  <a:srgbClr val="000000"/>
                </a:solidFill>
              </a:rPr>
              <a:t>einem Jahr </a:t>
            </a:r>
            <a:r>
              <a:rPr lang="de-AT" altLang="de-DE" b="1" dirty="0">
                <a:solidFill>
                  <a:srgbClr val="000000"/>
                </a:solidFill>
              </a:rPr>
              <a:t>der 4 Jahre ein GF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AT" altLang="de-DE" b="1" dirty="0">
                <a:solidFill>
                  <a:srgbClr val="000000"/>
                </a:solidFill>
              </a:rPr>
              <a:t>GF-Dauer: </a:t>
            </a:r>
            <a:r>
              <a:rPr lang="de-AT" altLang="de-DE" b="1" dirty="0" smtClean="0">
                <a:solidFill>
                  <a:srgbClr val="000000"/>
                </a:solidFill>
              </a:rPr>
              <a:t>1 </a:t>
            </a:r>
            <a:r>
              <a:rPr lang="de-AT" altLang="de-DE" b="1" dirty="0">
                <a:solidFill>
                  <a:srgbClr val="000000"/>
                </a:solidFill>
              </a:rPr>
              <a:t>-&gt; </a:t>
            </a:r>
            <a:r>
              <a:rPr lang="de-AT" altLang="de-DE" b="1" dirty="0" smtClean="0">
                <a:solidFill>
                  <a:srgbClr val="000000"/>
                </a:solidFill>
              </a:rPr>
              <a:t>eine </a:t>
            </a:r>
            <a:r>
              <a:rPr lang="de-AT" altLang="de-DE" b="1" dirty="0" err="1">
                <a:solidFill>
                  <a:srgbClr val="000000"/>
                </a:solidFill>
              </a:rPr>
              <a:t>Gf</a:t>
            </a:r>
            <a:r>
              <a:rPr lang="de-AT" altLang="de-DE" b="1" dirty="0">
                <a:solidFill>
                  <a:srgbClr val="000000"/>
                </a:solidFill>
              </a:rPr>
              <a:t>-Dauer &gt; 179 Tage in </a:t>
            </a:r>
            <a:r>
              <a:rPr lang="de-AT" altLang="de-DE" b="1" dirty="0" smtClean="0">
                <a:solidFill>
                  <a:srgbClr val="000000"/>
                </a:solidFill>
              </a:rPr>
              <a:t>den 4 Jahren </a:t>
            </a:r>
            <a:r>
              <a:rPr lang="de-AT" altLang="de-DE" b="1" dirty="0">
                <a:solidFill>
                  <a:srgbClr val="000000"/>
                </a:solidFill>
              </a:rPr>
              <a:t>davor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AT" altLang="de-DE" b="1" dirty="0" err="1">
                <a:solidFill>
                  <a:srgbClr val="000000"/>
                </a:solidFill>
              </a:rPr>
              <a:t>MN_Teilnahme</a:t>
            </a:r>
            <a:r>
              <a:rPr lang="de-AT" altLang="de-DE" b="1" dirty="0">
                <a:solidFill>
                  <a:srgbClr val="000000"/>
                </a:solidFill>
              </a:rPr>
              <a:t>: </a:t>
            </a:r>
            <a:r>
              <a:rPr lang="de-AT" altLang="de-DE" b="1" dirty="0" smtClean="0">
                <a:solidFill>
                  <a:srgbClr val="000000"/>
                </a:solidFill>
              </a:rPr>
              <a:t>2 </a:t>
            </a:r>
            <a:r>
              <a:rPr lang="de-AT" altLang="de-DE" b="1" dirty="0">
                <a:solidFill>
                  <a:srgbClr val="000000"/>
                </a:solidFill>
              </a:rPr>
              <a:t>-&gt; </a:t>
            </a:r>
            <a:r>
              <a:rPr lang="de-AT" altLang="de-DE" b="1" dirty="0" smtClean="0">
                <a:solidFill>
                  <a:srgbClr val="000000"/>
                </a:solidFill>
              </a:rPr>
              <a:t>mind. eine Teilnahme </a:t>
            </a:r>
            <a:r>
              <a:rPr lang="de-AT" altLang="de-DE" b="1" dirty="0">
                <a:solidFill>
                  <a:srgbClr val="000000"/>
                </a:solidFill>
              </a:rPr>
              <a:t>an </a:t>
            </a:r>
            <a:r>
              <a:rPr lang="de-AT" altLang="de-DE" b="1" dirty="0" smtClean="0">
                <a:solidFill>
                  <a:srgbClr val="000000"/>
                </a:solidFill>
              </a:rPr>
              <a:t>AMS-Qualifizierungs-Maßnahme</a:t>
            </a:r>
            <a:endParaRPr lang="de-AT" altLang="de-DE" b="1" dirty="0">
              <a:solidFill>
                <a:srgbClr val="0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AT" altLang="de-DE" b="1" dirty="0" smtClean="0">
              <a:solidFill>
                <a:srgbClr val="000000"/>
              </a:solidFill>
            </a:endParaRPr>
          </a:p>
        </p:txBody>
      </p:sp>
      <p:sp>
        <p:nvSpPr>
          <p:cNvPr id="121860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8077B7-4C64-4FD7-90D4-5121A0ADD014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  <p:sp>
        <p:nvSpPr>
          <p:cNvPr id="121861" name="Textfeld 1"/>
          <p:cNvSpPr txBox="1">
            <a:spLocks noChangeArrowheads="1"/>
          </p:cNvSpPr>
          <p:nvPr/>
        </p:nvSpPr>
        <p:spPr bwMode="auto">
          <a:xfrm>
            <a:off x="5292725" y="6237288"/>
            <a:ext cx="17272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>
              <a:solidFill>
                <a:srgbClr val="DE0000"/>
              </a:solidFill>
            </a:endParaRPr>
          </a:p>
        </p:txBody>
      </p:sp>
      <p:pic>
        <p:nvPicPr>
          <p:cNvPr id="121862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205038"/>
            <a:ext cx="5810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15250" cy="711200"/>
          </a:xfrm>
        </p:spPr>
        <p:txBody>
          <a:bodyPr/>
          <a:lstStyle/>
          <a:p>
            <a:pPr eaLnBrk="1" hangingPunct="1"/>
            <a:r>
              <a:rPr lang="de-AT" altLang="de-DE" sz="3000" smtClean="0"/>
              <a:t>DWH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268413"/>
            <a:ext cx="80645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de-DE" altLang="de-DE" sz="1800" dirty="0" smtClean="0"/>
          </a:p>
          <a:p>
            <a:pPr eaLnBrk="1" hangingPunct="1">
              <a:lnSpc>
                <a:spcPct val="90000"/>
              </a:lnSpc>
            </a:pPr>
            <a:endParaRPr lang="de-DE" altLang="de-DE" sz="1800" dirty="0" smtClean="0"/>
          </a:p>
          <a:p>
            <a:pPr eaLnBrk="1" hangingPunct="1">
              <a:lnSpc>
                <a:spcPct val="90000"/>
              </a:lnSpc>
            </a:pPr>
            <a:endParaRPr lang="de-DE" altLang="de-DE" sz="1800" dirty="0" smtClean="0"/>
          </a:p>
          <a:p>
            <a:pPr eaLnBrk="1" hangingPunct="1">
              <a:lnSpc>
                <a:spcPct val="90000"/>
              </a:lnSpc>
            </a:pPr>
            <a:endParaRPr lang="de-DE" altLang="de-DE" sz="1800" dirty="0" smtClean="0"/>
          </a:p>
          <a:p>
            <a:pPr eaLnBrk="1" hangingPunct="1">
              <a:lnSpc>
                <a:spcPct val="90000"/>
              </a:lnSpc>
            </a:pPr>
            <a:endParaRPr lang="de-DE" altLang="de-DE" sz="1800" dirty="0" smtClean="0"/>
          </a:p>
          <a:p>
            <a:pPr eaLnBrk="1" hangingPunct="1">
              <a:lnSpc>
                <a:spcPct val="90000"/>
              </a:lnSpc>
            </a:pPr>
            <a:endParaRPr lang="de-DE" altLang="de-DE" sz="1800" dirty="0" smtClean="0"/>
          </a:p>
          <a:p>
            <a:pPr eaLnBrk="1" hangingPunct="1">
              <a:lnSpc>
                <a:spcPct val="90000"/>
              </a:lnSpc>
            </a:pPr>
            <a:endParaRPr lang="de-DE" altLang="de-DE" sz="1800" dirty="0" smtClean="0"/>
          </a:p>
          <a:p>
            <a:pPr eaLnBrk="1" hangingPunct="1">
              <a:lnSpc>
                <a:spcPct val="90000"/>
              </a:lnSpc>
            </a:pPr>
            <a:endParaRPr lang="de-DE" altLang="de-DE" sz="1800" dirty="0" smtClean="0"/>
          </a:p>
          <a:p>
            <a:pPr eaLnBrk="1" hangingPunct="1">
              <a:lnSpc>
                <a:spcPct val="90000"/>
              </a:lnSpc>
            </a:pPr>
            <a:endParaRPr lang="de-DE" altLang="de-DE" sz="1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de-DE" altLang="de-DE" sz="2400" dirty="0" smtClean="0">
                <a:latin typeface="+mn-lt"/>
              </a:rPr>
              <a:t>Damit können Einzelfälle angesehen werden. Hilft bei Unklarheiten zur Einstufung. </a:t>
            </a:r>
          </a:p>
        </p:txBody>
      </p:sp>
      <p:sp>
        <p:nvSpPr>
          <p:cNvPr id="119812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49BA55-27EA-4496-B581-A48AEF802766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  <p:pic>
        <p:nvPicPr>
          <p:cNvPr id="119813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50950"/>
            <a:ext cx="843597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4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41575"/>
            <a:ext cx="466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5" name="Pfeil nach rechts 1"/>
          <p:cNvSpPr>
            <a:spLocks noChangeArrowheads="1"/>
          </p:cNvSpPr>
          <p:nvPr/>
        </p:nvSpPr>
        <p:spPr bwMode="auto">
          <a:xfrm rot="-5400000">
            <a:off x="786607" y="3502819"/>
            <a:ext cx="509587" cy="504825"/>
          </a:xfrm>
          <a:prstGeom prst="rightArrow">
            <a:avLst>
              <a:gd name="adj1" fmla="val 50000"/>
              <a:gd name="adj2" fmla="val 4993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>
              <a:solidFill>
                <a:srgbClr val="DE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95288"/>
            <a:ext cx="7715250" cy="711200"/>
          </a:xfrm>
        </p:spPr>
        <p:txBody>
          <a:bodyPr/>
          <a:lstStyle/>
          <a:p>
            <a:pPr eaLnBrk="1" hangingPunct="1"/>
            <a:r>
              <a:rPr lang="de-AT" altLang="de-DE" sz="3000" dirty="0" smtClean="0"/>
              <a:t>Was erwartet uns noch?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757238" y="1141413"/>
            <a:ext cx="7737475" cy="46799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dirty="0" smtClean="0"/>
              <a:t>Arbeitsmarktpolitische Ausgangslage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de-AT" altLang="de-DE" sz="2000" b="1" dirty="0" smtClean="0"/>
              <a:t>			Warum AMAS?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DE" altLang="de-DE" sz="2000" b="1" spc="-50" dirty="0" smtClean="0"/>
              <a:t>Die Strategie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DE" altLang="de-DE" sz="2000" b="1" spc="-50" dirty="0"/>
              <a:t>D</a:t>
            </a:r>
            <a:r>
              <a:rPr lang="de-DE" altLang="de-DE" sz="2000" b="1" spc="-50" dirty="0" smtClean="0"/>
              <a:t>as Modell</a:t>
            </a:r>
            <a:r>
              <a:rPr lang="de-AT" altLang="de-DE" sz="2000" b="1" spc="-50" dirty="0" smtClean="0"/>
              <a:t>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spc="-50" dirty="0" err="1" smtClean="0"/>
              <a:t>KundInnengruppen</a:t>
            </a:r>
            <a:endParaRPr lang="de-AT" altLang="de-DE" sz="2000" b="1" spc="-5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spc="-50" dirty="0" smtClean="0">
                <a:solidFill>
                  <a:srgbClr val="E4002D"/>
                </a:solidFill>
              </a:rPr>
              <a:t>Segmentzusatzinformationen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spc="-50" dirty="0" smtClean="0"/>
              <a:t>Umgang (mit dem)s Ton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DE" altLang="de-DE" sz="2000" b="1" dirty="0" smtClean="0"/>
              <a:t>Die nächsten Schritte</a:t>
            </a:r>
            <a:endParaRPr lang="de-AT" altLang="de-DE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AT" altLang="de-DE" sz="2000" dirty="0" smtClean="0"/>
          </a:p>
        </p:txBody>
      </p:sp>
      <p:sp>
        <p:nvSpPr>
          <p:cNvPr id="14340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E98987-67C7-4931-A8BA-57F1E2C29BFE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11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el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8713788" cy="863600"/>
          </a:xfrm>
        </p:spPr>
        <p:txBody>
          <a:bodyPr/>
          <a:lstStyle/>
          <a:p>
            <a:pPr eaLnBrk="1" hangingPunct="1"/>
            <a:r>
              <a:rPr lang="de-DE" altLang="de-DE" sz="3000" smtClean="0"/>
              <a:t>Segmentzusatzinformationen</a:t>
            </a:r>
            <a:endParaRPr lang="de-AT" altLang="de-DE" sz="3000" smtClean="0"/>
          </a:p>
        </p:txBody>
      </p:sp>
      <p:sp>
        <p:nvSpPr>
          <p:cNvPr id="100355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2D2A0B-6B63-4C92-B0D2-25DB9A00DA8F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  <p:sp>
        <p:nvSpPr>
          <p:cNvPr id="59397" name="Textfeld 3"/>
          <p:cNvSpPr txBox="1">
            <a:spLocks noChangeArrowheads="1"/>
          </p:cNvSpPr>
          <p:nvPr/>
        </p:nvSpPr>
        <p:spPr bwMode="auto">
          <a:xfrm>
            <a:off x="223641" y="1257161"/>
            <a:ext cx="856932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de-DE" sz="2000" b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Nur bei Personen mit voll validen Daten werden Segmentzusatztexte eingespielt (rd. 30% </a:t>
            </a:r>
            <a:r>
              <a:rPr lang="de-DE" altLang="de-DE" sz="2000" b="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KundInnen</a:t>
            </a:r>
            <a:r>
              <a:rPr lang="de-DE" altLang="de-DE" sz="2000" b="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haben daher keine Zusatzinformation)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1200" b="0" dirty="0" smtClean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AT" altLang="de-DE" sz="12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Die Arbeitsmarktchancen wurden auf Basis der uns zur Verfügung stehenden Daten berechnet. Bei Personen mit einer ähnlichen Berufslaufbahn zeigten folgende Merkmale eine besondere Relevanz: </a:t>
            </a:r>
            <a:endParaRPr lang="de-DE" altLang="de-DE" sz="1200" b="0" dirty="0" smtClean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357" name="Textfeld 1"/>
          <p:cNvSpPr txBox="1">
            <a:spLocks noChangeArrowheads="1"/>
          </p:cNvSpPr>
          <p:nvPr/>
        </p:nvSpPr>
        <p:spPr bwMode="auto">
          <a:xfrm>
            <a:off x="250825" y="5789613"/>
            <a:ext cx="7129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 b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*) wenn </a:t>
            </a:r>
            <a:r>
              <a:rPr lang="de-DE" altLang="de-DE" sz="1400" b="0" u="sng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weder in der Vorkarriere noch im laufenden Geschäftsfall </a:t>
            </a:r>
            <a:r>
              <a:rPr lang="de-DE" altLang="de-DE" sz="1400" b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(ALLE Förderungsarten seit Beginn Geschäftsfall) eine AMS-Maßnahmenteilnahme vorkommt.</a:t>
            </a:r>
          </a:p>
        </p:txBody>
      </p:sp>
      <p:pic>
        <p:nvPicPr>
          <p:cNvPr id="100358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" y="2513936"/>
            <a:ext cx="816927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 rot="1611876">
            <a:off x="3671684" y="3830565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latin typeface="+mn-lt"/>
              </a:rPr>
              <a:t>i</a:t>
            </a:r>
            <a:r>
              <a:rPr lang="de-DE" b="0" dirty="0" smtClean="0">
                <a:latin typeface="+mn-lt"/>
              </a:rPr>
              <a:t>n Überarbeitung</a:t>
            </a:r>
            <a:endParaRPr lang="de-DE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el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775575" cy="1295400"/>
          </a:xfrm>
        </p:spPr>
        <p:txBody>
          <a:bodyPr/>
          <a:lstStyle/>
          <a:p>
            <a:pPr eaLnBrk="1" hangingPunct="1"/>
            <a:r>
              <a:rPr lang="de-DE" altLang="de-DE" sz="3000" smtClean="0"/>
              <a:t>Normative </a:t>
            </a:r>
            <a:r>
              <a:rPr lang="de-DE" altLang="de-DE" sz="3000" smtClean="0">
                <a:solidFill>
                  <a:srgbClr val="004F9F"/>
                </a:solidFill>
              </a:rPr>
              <a:t>AMS</a:t>
            </a:r>
            <a:r>
              <a:rPr lang="de-DE" altLang="de-DE" sz="3000" smtClean="0"/>
              <a:t> Zuordnung:</a:t>
            </a:r>
            <a:br>
              <a:rPr lang="de-DE" altLang="de-DE" sz="3000" smtClean="0"/>
            </a:br>
            <a:r>
              <a:rPr lang="de-DE" altLang="de-DE" sz="2000" smtClean="0">
                <a:solidFill>
                  <a:srgbClr val="004F9F"/>
                </a:solidFill>
              </a:rPr>
              <a:t>Erläuterungstext</a:t>
            </a:r>
            <a:r>
              <a:rPr lang="de-DE" altLang="de-DE" sz="3000" smtClean="0"/>
              <a:t> </a:t>
            </a:r>
            <a:r>
              <a:rPr lang="de-DE" altLang="de-DE" sz="2000" smtClean="0">
                <a:solidFill>
                  <a:srgbClr val="004F9F"/>
                </a:solidFill>
              </a:rPr>
              <a:t>bei </a:t>
            </a:r>
            <a:r>
              <a:rPr lang="de-DE" altLang="de-DE" sz="2000" smtClean="0">
                <a:solidFill>
                  <a:srgbClr val="00B050"/>
                </a:solidFill>
              </a:rPr>
              <a:t>hohen</a:t>
            </a:r>
            <a:r>
              <a:rPr lang="de-DE" altLang="de-DE" sz="2000" smtClean="0">
                <a:solidFill>
                  <a:srgbClr val="004F9F"/>
                </a:solidFill>
              </a:rPr>
              <a:t> Arbeitsmarktchancen</a:t>
            </a:r>
            <a:endParaRPr lang="de-AT" altLang="de-DE" sz="2000" smtClean="0">
              <a:solidFill>
                <a:srgbClr val="004F9F"/>
              </a:solidFill>
            </a:endParaRP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609600" y="1844675"/>
            <a:ext cx="8174038" cy="44275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AT" altLang="de-DE" sz="2000" b="1" dirty="0">
              <a:solidFill>
                <a:srgbClr val="00B05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AT" altLang="de-DE" sz="2000" b="1" dirty="0" err="1" smtClean="0">
                <a:solidFill>
                  <a:srgbClr val="00B050"/>
                </a:solidFill>
              </a:rPr>
              <a:t>ServicekundInnen</a:t>
            </a:r>
            <a:r>
              <a:rPr lang="de-AT" altLang="de-DE" sz="2000" dirty="0" smtClean="0">
                <a:solidFill>
                  <a:srgbClr val="00B050"/>
                </a:solidFill>
              </a:rPr>
              <a:t> </a:t>
            </a:r>
            <a:r>
              <a:rPr lang="de-AT" altLang="de-DE" sz="2000" dirty="0"/>
              <a:t>(CAMH) Arbeitsmarktchancen </a:t>
            </a:r>
            <a:r>
              <a:rPr lang="de-AT" altLang="de-DE" sz="2000" dirty="0" smtClean="0"/>
              <a:t>hoch: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AT" altLang="de-DE" sz="2000" dirty="0" smtClean="0"/>
              <a:t>Das sind </a:t>
            </a:r>
            <a:r>
              <a:rPr lang="de-AT" altLang="de-DE" sz="2000" dirty="0" err="1" smtClean="0"/>
              <a:t>KundInnen</a:t>
            </a:r>
            <a:r>
              <a:rPr lang="de-AT" altLang="de-DE" sz="2000" dirty="0" smtClean="0"/>
              <a:t> mit ZF1 </a:t>
            </a:r>
            <a:r>
              <a:rPr lang="de-AT" altLang="de-DE" sz="2000" dirty="0"/>
              <a:t>&gt;66% und </a:t>
            </a:r>
            <a:endParaRPr lang="de-AT" altLang="de-DE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AT" altLang="de-DE" sz="2000" dirty="0" smtClean="0"/>
              <a:t>alle </a:t>
            </a:r>
            <a:r>
              <a:rPr lang="de-AT" altLang="de-DE" sz="2000" dirty="0" err="1" smtClean="0"/>
              <a:t>KundInnen</a:t>
            </a:r>
            <a:r>
              <a:rPr lang="de-AT" altLang="de-DE" sz="2000" dirty="0" smtClean="0"/>
              <a:t>. </a:t>
            </a:r>
            <a:r>
              <a:rPr lang="de-AT" altLang="de-DE" sz="2000" dirty="0"/>
              <a:t>ä</a:t>
            </a:r>
            <a:r>
              <a:rPr lang="de-AT" altLang="de-DE" sz="2000" dirty="0" smtClean="0"/>
              <a:t>lter als 18 Jahre mit </a:t>
            </a:r>
            <a:r>
              <a:rPr lang="de-AT" altLang="de-DE" sz="2000" dirty="0"/>
              <a:t>Einstellzusage zum </a:t>
            </a:r>
            <a:r>
              <a:rPr lang="de-AT" altLang="de-DE" sz="2000" dirty="0" smtClean="0"/>
              <a:t>Stichtag</a:t>
            </a:r>
            <a:r>
              <a:rPr lang="de-AT" altLang="de-DE" sz="2000" dirty="0"/>
              <a:t/>
            </a:r>
            <a:br>
              <a:rPr lang="de-AT" altLang="de-DE" sz="2000" dirty="0"/>
            </a:br>
            <a:r>
              <a:rPr lang="de-AT" altLang="de-DE" sz="2000" b="1" dirty="0"/>
              <a:t/>
            </a:r>
            <a:br>
              <a:rPr lang="de-AT" altLang="de-DE" sz="2000" b="1" dirty="0"/>
            </a:br>
            <a:r>
              <a:rPr lang="de-AT" altLang="de-DE" sz="2000" dirty="0" smtClean="0"/>
              <a:t>Bei </a:t>
            </a:r>
            <a:r>
              <a:rPr lang="de-AT" altLang="de-DE" sz="2000" dirty="0" err="1" smtClean="0"/>
              <a:t>KundInnen</a:t>
            </a:r>
            <a:r>
              <a:rPr lang="de-AT" altLang="de-DE" sz="2000" dirty="0" smtClean="0"/>
              <a:t> mit CAMN </a:t>
            </a:r>
            <a:r>
              <a:rPr lang="de-AT" altLang="de-DE" sz="2000" dirty="0"/>
              <a:t>oder CAMM </a:t>
            </a:r>
            <a:r>
              <a:rPr lang="de-AT" altLang="de-DE" sz="2000" dirty="0" smtClean="0"/>
              <a:t>Einstufung, die durch die Einstellzusage ein CAMH bekommen wird </a:t>
            </a:r>
            <a:r>
              <a:rPr lang="de-AT" altLang="de-DE" sz="2000" dirty="0"/>
              <a:t>zuerst </a:t>
            </a:r>
            <a:r>
              <a:rPr lang="de-AT" altLang="de-DE" sz="2000" dirty="0" smtClean="0"/>
              <a:t>der </a:t>
            </a:r>
            <a:r>
              <a:rPr lang="de-AT" altLang="de-DE" sz="2000" dirty="0"/>
              <a:t>reguläre </a:t>
            </a:r>
            <a:r>
              <a:rPr lang="de-AT" altLang="de-DE" sz="2000" dirty="0" smtClean="0"/>
              <a:t>Ergänzungstext eingespielt und dann zusätzlich:</a:t>
            </a:r>
            <a:r>
              <a:rPr lang="de-AT" altLang="de-DE" sz="2000" dirty="0"/>
              <a:t/>
            </a:r>
            <a:br>
              <a:rPr lang="de-AT" altLang="de-DE" sz="2000" dirty="0"/>
            </a:br>
            <a:r>
              <a:rPr lang="de-AT" altLang="de-DE" sz="2000" b="1" dirty="0">
                <a:solidFill>
                  <a:srgbClr val="000000"/>
                </a:solidFill>
              </a:rPr>
              <a:t/>
            </a:r>
            <a:br>
              <a:rPr lang="de-AT" altLang="de-DE" sz="2000" b="1" dirty="0">
                <a:solidFill>
                  <a:srgbClr val="000000"/>
                </a:solidFill>
              </a:rPr>
            </a:br>
            <a:r>
              <a:rPr lang="de-AT" altLang="de-DE" sz="2000" b="1" dirty="0"/>
              <a:t>„Auf Grund einer Einstellzusage </a:t>
            </a:r>
            <a:r>
              <a:rPr lang="de-AT" altLang="de-DE" sz="2000" b="1" dirty="0" smtClean="0"/>
              <a:t>erfolgt </a:t>
            </a:r>
            <a:r>
              <a:rPr lang="de-AT" altLang="de-DE" sz="2000" b="1" dirty="0"/>
              <a:t>eine Zuordnung </a:t>
            </a:r>
            <a:r>
              <a:rPr lang="de-AT" altLang="de-DE" sz="2000" b="1" dirty="0" smtClean="0"/>
              <a:t>zu KundInnen mit hohen Arbeitsmarktchancen.“</a:t>
            </a:r>
            <a:r>
              <a:rPr lang="de-AT" altLang="de-DE" sz="2000" b="1" dirty="0"/>
              <a:t/>
            </a:r>
            <a:br>
              <a:rPr lang="de-AT" altLang="de-DE" sz="2000" b="1" dirty="0"/>
            </a:br>
            <a:r>
              <a:rPr lang="de-AT" altLang="de-DE" b="1" dirty="0">
                <a:solidFill>
                  <a:srgbClr val="FF0000"/>
                </a:solidFill>
              </a:rPr>
              <a:t/>
            </a:r>
            <a:br>
              <a:rPr lang="de-AT" altLang="de-DE" b="1" dirty="0">
                <a:solidFill>
                  <a:srgbClr val="FF0000"/>
                </a:solidFill>
              </a:rPr>
            </a:br>
            <a:endParaRPr lang="de-AT" altLang="de-DE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135937" cy="1223963"/>
          </a:xfrm>
        </p:spPr>
        <p:txBody>
          <a:bodyPr/>
          <a:lstStyle/>
          <a:p>
            <a:pPr eaLnBrk="1" hangingPunct="1"/>
            <a:r>
              <a:rPr lang="de-AT" altLang="de-DE" sz="3000" smtClean="0"/>
              <a:t>Normative</a:t>
            </a:r>
            <a:r>
              <a:rPr lang="de-AT" altLang="de-DE" sz="3000" smtClean="0">
                <a:solidFill>
                  <a:srgbClr val="004F9F"/>
                </a:solidFill>
              </a:rPr>
              <a:t> AMS</a:t>
            </a:r>
            <a:r>
              <a:rPr lang="de-AT" altLang="de-DE" sz="3000" smtClean="0"/>
              <a:t> Zuordnung </a:t>
            </a:r>
            <a:br>
              <a:rPr lang="de-AT" altLang="de-DE" sz="3000" smtClean="0"/>
            </a:br>
            <a:r>
              <a:rPr lang="de-AT" altLang="de-DE" sz="2000" smtClean="0">
                <a:solidFill>
                  <a:srgbClr val="004F9F"/>
                </a:solidFill>
              </a:rPr>
              <a:t>Erläuterungstext bei </a:t>
            </a:r>
            <a:r>
              <a:rPr lang="de-DE" altLang="de-DE" sz="1800" smtClean="0">
                <a:solidFill>
                  <a:srgbClr val="FFC000"/>
                </a:solidFill>
              </a:rPr>
              <a:t>mittleren</a:t>
            </a:r>
            <a:r>
              <a:rPr lang="de-DE" altLang="de-DE" sz="1800" smtClean="0">
                <a:solidFill>
                  <a:srgbClr val="004F9F"/>
                </a:solidFill>
              </a:rPr>
              <a:t> Arbeitsmarktchancen</a:t>
            </a:r>
            <a:endParaRPr lang="de-AT" altLang="de-DE" smtClean="0"/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442913" y="1700213"/>
            <a:ext cx="8424862" cy="460851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AT" altLang="de-DE" sz="2000" b="1" dirty="0">
                <a:solidFill>
                  <a:srgbClr val="FFC000"/>
                </a:solidFill>
              </a:rPr>
              <a:t>BeratungskundInnen</a:t>
            </a:r>
            <a:r>
              <a:rPr lang="de-AT" altLang="de-DE" sz="2000" dirty="0"/>
              <a:t> (CAMM) Arbeitsmarktchancen </a:t>
            </a:r>
            <a:r>
              <a:rPr lang="de-AT" altLang="de-DE" sz="2000" dirty="0" smtClean="0"/>
              <a:t>mittel:</a:t>
            </a:r>
            <a:endParaRPr lang="de-AT" altLang="de-DE" sz="2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AT" altLang="de-DE" sz="2000" dirty="0" err="1" smtClean="0"/>
              <a:t>KundInnen</a:t>
            </a:r>
            <a:r>
              <a:rPr lang="de-AT" altLang="de-DE" sz="2000" dirty="0" smtClean="0"/>
              <a:t> im Alter unter 18 Jahren (Ausbildungspflicht) werden – unabhängig von den Prozentwerten - mit CAMM ausgewiesen: Neben dem regulären Erläuterungstext  wir zusätzlich eingespielt: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AT" altLang="de-DE" sz="900" dirty="0"/>
              <a:t/>
            </a:r>
            <a:br>
              <a:rPr lang="de-AT" altLang="de-DE" sz="900" dirty="0"/>
            </a:br>
            <a:r>
              <a:rPr lang="de-AT" altLang="de-DE" sz="2000" b="1" dirty="0"/>
              <a:t>„Auf Grund des Alters unter 18 Jahren erfolgt eine Zuordnung zu </a:t>
            </a:r>
            <a:r>
              <a:rPr lang="de-AT" altLang="de-DE" sz="2000" b="1" dirty="0" err="1"/>
              <a:t>KundInnen</a:t>
            </a:r>
            <a:r>
              <a:rPr lang="de-AT" altLang="de-DE" sz="2000" b="1" dirty="0"/>
              <a:t> mit mittleren Arbeitsmarktchancen.“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AT" altLang="de-DE" sz="1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AT" altLang="de-DE" sz="2000" dirty="0" err="1" smtClean="0"/>
              <a:t>KundInnen</a:t>
            </a:r>
            <a:r>
              <a:rPr lang="de-AT" altLang="de-DE" sz="2000" dirty="0" smtClean="0"/>
              <a:t> im </a:t>
            </a:r>
            <a:r>
              <a:rPr lang="de-AT" altLang="de-DE" sz="2000" dirty="0"/>
              <a:t>Alter </a:t>
            </a:r>
            <a:r>
              <a:rPr lang="de-AT" altLang="de-DE" sz="2000" dirty="0" smtClean="0"/>
              <a:t>von 18 </a:t>
            </a:r>
            <a:r>
              <a:rPr lang="de-AT" altLang="de-DE" sz="2000" dirty="0"/>
              <a:t>bis unter 25 </a:t>
            </a:r>
            <a:r>
              <a:rPr lang="de-AT" altLang="de-DE" sz="2000" dirty="0" smtClean="0"/>
              <a:t>(Ausbildungsgarantie) mit niedrigen Chancen werden mit CAMM ausgewiesen</a:t>
            </a:r>
            <a:r>
              <a:rPr lang="de-AT" altLang="de-DE" sz="2000" dirty="0"/>
              <a:t>.</a:t>
            </a:r>
            <a:r>
              <a:rPr lang="de-AT" altLang="de-DE" sz="2000" dirty="0" smtClean="0"/>
              <a:t> </a:t>
            </a:r>
            <a:r>
              <a:rPr lang="de-AT" altLang="de-DE" sz="2000" dirty="0"/>
              <a:t>Neben dem regulären Erläuterungstext  </a:t>
            </a:r>
            <a:r>
              <a:rPr lang="de-AT" altLang="de-DE" sz="2000" dirty="0" smtClean="0"/>
              <a:t>wird </a:t>
            </a:r>
            <a:r>
              <a:rPr lang="de-AT" altLang="de-DE" sz="2000" dirty="0"/>
              <a:t>zusätzlich eingespielt</a:t>
            </a:r>
            <a:r>
              <a:rPr lang="de-AT" altLang="de-DE" sz="2000" dirty="0" smtClean="0"/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AT" altLang="de-DE" sz="900" dirty="0"/>
              <a:t/>
            </a:r>
            <a:br>
              <a:rPr lang="de-AT" altLang="de-DE" sz="900" dirty="0"/>
            </a:br>
            <a:r>
              <a:rPr lang="de-AT" altLang="de-DE" sz="2000" b="1" dirty="0"/>
              <a:t>„Auf Grund des Alters  von 18 bis unter 25 Jahren mit niedriger Arbeitsmarktchance erfolgt eine Zuordnung zu </a:t>
            </a:r>
            <a:r>
              <a:rPr lang="de-AT" altLang="de-DE" sz="2000" b="1" dirty="0" err="1"/>
              <a:t>KundInnen</a:t>
            </a:r>
            <a:r>
              <a:rPr lang="de-AT" altLang="de-DE" sz="2000" b="1" dirty="0"/>
              <a:t> mit mittleren Arbeitsmarktchancen.“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de-AT" altLang="de-DE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8424862" cy="1152525"/>
          </a:xfrm>
        </p:spPr>
        <p:txBody>
          <a:bodyPr/>
          <a:lstStyle/>
          <a:p>
            <a:pPr eaLnBrk="1" hangingPunct="1"/>
            <a:r>
              <a:rPr lang="de-DE" altLang="de-DE" sz="3000" dirty="0" smtClean="0"/>
              <a:t>Normative </a:t>
            </a:r>
            <a:r>
              <a:rPr lang="de-DE" altLang="de-DE" sz="3000" dirty="0" smtClean="0">
                <a:solidFill>
                  <a:srgbClr val="004F9F"/>
                </a:solidFill>
              </a:rPr>
              <a:t>AMS</a:t>
            </a:r>
            <a:r>
              <a:rPr lang="de-DE" altLang="de-DE" sz="3000" dirty="0" smtClean="0"/>
              <a:t> Zuordnung</a:t>
            </a:r>
            <a:br>
              <a:rPr lang="de-DE" altLang="de-DE" sz="3000" dirty="0" smtClean="0"/>
            </a:br>
            <a:r>
              <a:rPr lang="de-DE" altLang="de-DE" sz="1800" u="sng" dirty="0" smtClean="0">
                <a:solidFill>
                  <a:srgbClr val="004F9F"/>
                </a:solidFill>
              </a:rPr>
              <a:t>kein</a:t>
            </a:r>
            <a:r>
              <a:rPr lang="de-DE" altLang="de-DE" sz="1800" dirty="0" smtClean="0">
                <a:solidFill>
                  <a:srgbClr val="004F9F"/>
                </a:solidFill>
              </a:rPr>
              <a:t> Erläuterungstext bei </a:t>
            </a:r>
            <a:r>
              <a:rPr lang="de-DE" altLang="de-DE" sz="1800" dirty="0" smtClean="0"/>
              <a:t>niedrigen</a:t>
            </a:r>
            <a:r>
              <a:rPr lang="de-DE" altLang="de-DE" sz="1800" dirty="0" smtClean="0">
                <a:solidFill>
                  <a:srgbClr val="004F9F"/>
                </a:solidFill>
              </a:rPr>
              <a:t> Arbeitsmarktchancen</a:t>
            </a:r>
            <a:endParaRPr lang="de-AT" altLang="de-DE" sz="3000" dirty="0" smtClean="0"/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622300" y="1457325"/>
            <a:ext cx="8355013" cy="1466850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  <a:defRPr/>
            </a:pPr>
            <a:r>
              <a:rPr lang="de-AT" altLang="de-DE" sz="2000" b="1" dirty="0" err="1" smtClean="0">
                <a:solidFill>
                  <a:srgbClr val="E4002D"/>
                </a:solidFill>
              </a:rPr>
              <a:t>BetreuungskundInnen</a:t>
            </a:r>
            <a:r>
              <a:rPr lang="de-AT" altLang="de-DE" sz="2000" dirty="0" smtClean="0"/>
              <a:t> </a:t>
            </a:r>
            <a:r>
              <a:rPr lang="de-AT" altLang="de-DE" sz="2000" dirty="0"/>
              <a:t>(</a:t>
            </a:r>
            <a:r>
              <a:rPr lang="de-AT" altLang="de-DE" sz="2000" dirty="0" smtClean="0"/>
              <a:t>CAMN) </a:t>
            </a:r>
            <a:r>
              <a:rPr lang="de-AT" altLang="de-DE" sz="2000" dirty="0"/>
              <a:t>Arbeitsmarktchancen </a:t>
            </a:r>
            <a:r>
              <a:rPr lang="de-AT" altLang="de-DE" sz="2000" dirty="0" smtClean="0"/>
              <a:t>niedrig:</a:t>
            </a:r>
            <a:endParaRPr lang="de-AT" altLang="de-DE" sz="2000" dirty="0"/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  <a:defRPr/>
            </a:pPr>
            <a:r>
              <a:rPr lang="de-AT" sz="2000" dirty="0" smtClean="0"/>
              <a:t>Das sind </a:t>
            </a:r>
            <a:r>
              <a:rPr lang="de-AT" sz="2000" dirty="0" err="1" smtClean="0"/>
              <a:t>KundInnen</a:t>
            </a:r>
            <a:r>
              <a:rPr lang="de-AT" sz="2000" dirty="0" smtClean="0"/>
              <a:t> mit ZF3 &lt; 25%, </a:t>
            </a: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  <a:defRPr/>
            </a:pPr>
            <a:r>
              <a:rPr lang="de-AT" sz="2000" dirty="0" smtClean="0"/>
              <a:t>die </a:t>
            </a:r>
            <a:r>
              <a:rPr lang="de-DE" sz="2000" dirty="0"/>
              <a:t>k</a:t>
            </a:r>
            <a:r>
              <a:rPr lang="de-DE" sz="2000" dirty="0" smtClean="0"/>
              <a:t>eine Einstellzusage (A) und älter als </a:t>
            </a:r>
            <a:r>
              <a:rPr lang="de-AT" sz="2000" dirty="0" smtClean="0"/>
              <a:t>25 Jahre sind. </a:t>
            </a:r>
            <a:endParaRPr lang="de-AT" sz="20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de-AT" altLang="de-DE" sz="900" b="1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AT" altLang="de-DE" sz="2000" dirty="0" smtClean="0"/>
              <a:t>Es werden nur die regulären Erläuterungstexte eingespielt. </a:t>
            </a:r>
            <a:endParaRPr lang="de-AT" altLang="de-DE" dirty="0"/>
          </a:p>
        </p:txBody>
      </p:sp>
      <p:sp>
        <p:nvSpPr>
          <p:cNvPr id="104452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972779-844A-4957-A50F-F7484F2FECF2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8313" y="3059113"/>
            <a:ext cx="8280400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3000" dirty="0">
                <a:solidFill>
                  <a:srgbClr val="004F9F"/>
                </a:solidFill>
                <a:latin typeface="+mj-lt"/>
              </a:rPr>
              <a:t>AMS</a:t>
            </a:r>
            <a:r>
              <a:rPr lang="de-AT" sz="3000" dirty="0">
                <a:latin typeface="+mj-lt"/>
              </a:rPr>
              <a:t> Festlegung </a:t>
            </a:r>
            <a:r>
              <a:rPr lang="de-AT" sz="1800" dirty="0">
                <a:solidFill>
                  <a:srgbClr val="004F9F"/>
                </a:solidFill>
              </a:rPr>
              <a:t>bei </a:t>
            </a:r>
            <a:r>
              <a:rPr lang="de-AT" sz="1800" dirty="0" err="1">
                <a:solidFill>
                  <a:srgbClr val="004F9F"/>
                </a:solidFill>
              </a:rPr>
              <a:t>KundInnen</a:t>
            </a:r>
            <a:r>
              <a:rPr lang="de-AT" sz="1800" dirty="0">
                <a:solidFill>
                  <a:srgbClr val="004F9F"/>
                </a:solidFill>
              </a:rPr>
              <a:t> in laufender Qualifizierung zum Stichtag (Status S*)</a:t>
            </a:r>
            <a:br>
              <a:rPr lang="de-AT" sz="1800" dirty="0">
                <a:solidFill>
                  <a:srgbClr val="004F9F"/>
                </a:solidFill>
              </a:rPr>
            </a:br>
            <a:endParaRPr lang="de-AT" sz="1800" dirty="0">
              <a:solidFill>
                <a:srgbClr val="004F9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AT" sz="2000" b="0" dirty="0">
                <a:solidFill>
                  <a:srgbClr val="004F9F"/>
                </a:solidFill>
                <a:latin typeface="Arial"/>
              </a:rPr>
              <a:t>CAM Wert zum Zeitpunkt des Schulungsbeginns eingefroren.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AT" sz="2000" b="0" dirty="0">
                <a:solidFill>
                  <a:srgbClr val="004F9F"/>
                </a:solidFill>
                <a:latin typeface="Arial"/>
              </a:rPr>
              <a:t>IC-Werte werden monatlich weiter berechnet -&gt; Diskrepanzen zwischen IC-Werte und Deskriptor möglich.</a:t>
            </a:r>
          </a:p>
          <a:p>
            <a:pPr>
              <a:defRPr/>
            </a:pPr>
            <a:r>
              <a:rPr lang="de-AT" sz="2000" b="0" dirty="0">
                <a:solidFill>
                  <a:srgbClr val="004F9F"/>
                </a:solidFill>
                <a:latin typeface="Arial"/>
              </a:rPr>
              <a:t>Daher wird  folgender Text angezeigt:</a:t>
            </a:r>
            <a:br>
              <a:rPr lang="de-AT" sz="2000" b="0" dirty="0">
                <a:solidFill>
                  <a:srgbClr val="004F9F"/>
                </a:solidFill>
                <a:latin typeface="Arial"/>
              </a:rPr>
            </a:br>
            <a:r>
              <a:rPr lang="de-AT" sz="800" b="0" dirty="0">
                <a:solidFill>
                  <a:srgbClr val="004F9F"/>
                </a:solidFill>
                <a:latin typeface="Arial"/>
              </a:rPr>
              <a:t/>
            </a:r>
            <a:br>
              <a:rPr lang="de-AT" sz="800" b="0" dirty="0">
                <a:solidFill>
                  <a:srgbClr val="004F9F"/>
                </a:solidFill>
                <a:latin typeface="Arial"/>
              </a:rPr>
            </a:br>
            <a:r>
              <a:rPr lang="de-AT" sz="2000" b="0" dirty="0">
                <a:solidFill>
                  <a:srgbClr val="004F9F"/>
                </a:solidFill>
                <a:latin typeface="Arial"/>
              </a:rPr>
              <a:t>„</a:t>
            </a:r>
            <a:r>
              <a:rPr lang="de-AT" sz="2000" dirty="0">
                <a:solidFill>
                  <a:srgbClr val="004F9F"/>
                </a:solidFill>
                <a:latin typeface="Arial"/>
              </a:rPr>
              <a:t>Während einer aktuellen Schulungsteilnahme wird die Arbeitsmarktchancen-Zuordnung (vom Zeitpunkt des Schulungsbeginns) nicht geändert.“</a:t>
            </a:r>
          </a:p>
          <a:p>
            <a:pPr>
              <a:defRPr/>
            </a:pPr>
            <a:endParaRPr lang="de-DE" sz="2000" dirty="0">
              <a:solidFill>
                <a:srgbClr val="004F9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15250" cy="711200"/>
          </a:xfrm>
        </p:spPr>
        <p:txBody>
          <a:bodyPr/>
          <a:lstStyle/>
          <a:p>
            <a:pPr eaLnBrk="1" hangingPunct="1"/>
            <a:r>
              <a:rPr lang="de-AT" altLang="de-DE" sz="3000" dirty="0" smtClean="0"/>
              <a:t>Wann werden die AMAS Informationen eingespielt?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851" y="1700807"/>
            <a:ext cx="8640637" cy="460791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de-DE" altLang="de-DE" sz="2000" dirty="0" smtClean="0"/>
              <a:t>CAM wird </a:t>
            </a:r>
            <a:r>
              <a:rPr lang="de-DE" altLang="de-DE" sz="2000" b="1" dirty="0" smtClean="0"/>
              <a:t>nur eingespielt, wenn ein Geschäftsfall </a:t>
            </a:r>
            <a:r>
              <a:rPr lang="de-DE" altLang="de-DE" sz="2000" dirty="0"/>
              <a:t>laut DWH Definition vorliegt </a:t>
            </a:r>
            <a:r>
              <a:rPr lang="de-DE" altLang="de-DE" sz="2000" dirty="0" smtClean="0"/>
              <a:t>(</a:t>
            </a:r>
            <a:r>
              <a:rPr lang="de-AT" altLang="de-DE" sz="2000" dirty="0" smtClean="0"/>
              <a:t>AL</a:t>
            </a:r>
            <a:r>
              <a:rPr lang="de-AT" altLang="de-DE" sz="2000" dirty="0"/>
              <a:t>, AG, LS, SC, </a:t>
            </a:r>
            <a:r>
              <a:rPr lang="de-AT" altLang="de-DE" sz="2000" dirty="0" smtClean="0"/>
              <a:t>SF, SR</a:t>
            </a:r>
            <a:r>
              <a:rPr lang="de-DE" altLang="de-DE" sz="2000" dirty="0" smtClean="0"/>
              <a:t>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de-DE" altLang="de-DE" sz="10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de-DE" altLang="de-DE" sz="2000" dirty="0" smtClean="0"/>
              <a:t>Bei </a:t>
            </a:r>
            <a:r>
              <a:rPr lang="de-DE" altLang="de-DE" sz="2000" b="1" dirty="0" smtClean="0"/>
              <a:t>GF-Zugängen</a:t>
            </a:r>
            <a:r>
              <a:rPr lang="de-DE" altLang="de-DE" sz="2000" dirty="0" smtClean="0"/>
              <a:t> wird der CAM </a:t>
            </a:r>
            <a:r>
              <a:rPr lang="de-DE" altLang="de-DE" sz="2000" b="1" dirty="0" smtClean="0"/>
              <a:t>in der </a:t>
            </a:r>
            <a:r>
              <a:rPr lang="de-DE" altLang="de-DE" sz="2000" b="1" dirty="0"/>
              <a:t>R</a:t>
            </a:r>
            <a:r>
              <a:rPr lang="de-DE" altLang="de-DE" sz="2000" b="1" dirty="0" smtClean="0"/>
              <a:t>egel am </a:t>
            </a:r>
            <a:r>
              <a:rPr lang="de-DE" altLang="de-DE" sz="2000" b="1" dirty="0"/>
              <a:t>nächsten </a:t>
            </a:r>
            <a:r>
              <a:rPr lang="de-DE" altLang="de-DE" sz="2000" b="1" dirty="0" smtClean="0"/>
              <a:t>Tag</a:t>
            </a:r>
            <a:r>
              <a:rPr lang="de-DE" altLang="de-DE" sz="2000" dirty="0" smtClean="0"/>
              <a:t> in den PST eingespielt </a:t>
            </a:r>
            <a:br>
              <a:rPr lang="de-DE" altLang="de-DE" sz="2000" dirty="0" smtClean="0"/>
            </a:br>
            <a:r>
              <a:rPr lang="de-DE" altLang="de-DE" sz="2000" u="sng" dirty="0" smtClean="0"/>
              <a:t>Achtung</a:t>
            </a:r>
            <a:r>
              <a:rPr lang="de-DE" altLang="de-DE" sz="2000" dirty="0" smtClean="0"/>
              <a:t>: Zwischen Monatsersten und der Einspielung der Zieldeskriptoren zu Monatsbeginn dauert es deutlich länger.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u="sng" dirty="0" smtClean="0"/>
              <a:t>Achtung:</a:t>
            </a:r>
            <a:r>
              <a:rPr lang="de-DE" altLang="de-DE" sz="2000" dirty="0" smtClean="0"/>
              <a:t> Sollten sich Daten (EZ, UNI-Status, etc.) während des Monats ändern</a:t>
            </a:r>
            <a:r>
              <a:rPr lang="de-DE" altLang="de-DE" sz="2000" dirty="0"/>
              <a:t>:</a:t>
            </a:r>
            <a:r>
              <a:rPr lang="de-DE" altLang="de-DE" sz="2000" dirty="0" smtClean="0"/>
              <a:t> Aktualisierung erst bei der nächsten </a:t>
            </a:r>
            <a:r>
              <a:rPr lang="de-DE" altLang="de-DE" sz="2000" dirty="0" err="1" smtClean="0"/>
              <a:t>Monatsbefüllung</a:t>
            </a:r>
            <a:r>
              <a:rPr lang="de-DE" altLang="de-DE" sz="2000" dirty="0" smtClean="0"/>
              <a:t>.</a:t>
            </a:r>
            <a:br>
              <a:rPr lang="de-DE" altLang="de-DE" sz="2000" dirty="0" smtClean="0"/>
            </a:br>
            <a:endParaRPr lang="de-DE" altLang="de-DE" sz="1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de-DE" altLang="de-DE" sz="2000" dirty="0"/>
              <a:t>Der CAM wird jeweils </a:t>
            </a:r>
            <a:r>
              <a:rPr lang="de-DE" altLang="de-DE" sz="2000" b="1" dirty="0"/>
              <a:t>zum Monatswechsel </a:t>
            </a:r>
            <a:r>
              <a:rPr lang="de-DE" altLang="de-DE" sz="2000" dirty="0" smtClean="0"/>
              <a:t>neu</a:t>
            </a:r>
            <a:r>
              <a:rPr lang="de-DE" altLang="de-DE" sz="2000" b="1" dirty="0" smtClean="0"/>
              <a:t> </a:t>
            </a:r>
            <a:r>
              <a:rPr lang="de-DE" altLang="de-DE" sz="2000" dirty="0" smtClean="0"/>
              <a:t>berechnet.</a:t>
            </a:r>
            <a:br>
              <a:rPr lang="de-DE" altLang="de-DE" sz="2000" dirty="0" smtClean="0"/>
            </a:br>
            <a:endParaRPr lang="de-DE" altLang="de-DE" sz="1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de-DE" altLang="de-DE" sz="2000" dirty="0" smtClean="0"/>
              <a:t>Ein </a:t>
            </a:r>
            <a:r>
              <a:rPr lang="de-DE" altLang="de-DE" sz="2000" b="1" dirty="0" smtClean="0"/>
              <a:t>CAMU</a:t>
            </a:r>
            <a:r>
              <a:rPr lang="de-DE" altLang="de-DE" sz="2000" dirty="0" smtClean="0"/>
              <a:t> (CAM unbekannt) zeigt an, dass das System zu wenig Daten für die Berechnung der Einstufung hat.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de-DE" altLang="de-DE" sz="10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de-DE" altLang="de-DE" sz="2000" b="1" dirty="0" smtClean="0"/>
              <a:t>Kein Segment</a:t>
            </a:r>
            <a:r>
              <a:rPr lang="de-DE" altLang="de-DE" sz="2000" dirty="0" smtClean="0"/>
              <a:t>: Kunde ist (noch) kein Geschäftsfall (</a:t>
            </a:r>
            <a:r>
              <a:rPr lang="en-US" altLang="de-DE" sz="2000" dirty="0" smtClean="0"/>
              <a:t>AF</a:t>
            </a:r>
            <a:r>
              <a:rPr lang="en-US" altLang="de-DE" sz="2000" dirty="0"/>
              <a:t>, AS, AM, LF, VM, TA</a:t>
            </a:r>
            <a:r>
              <a:rPr lang="en-US" altLang="de-DE" sz="2000" dirty="0" smtClean="0"/>
              <a:t>) </a:t>
            </a:r>
            <a:r>
              <a:rPr lang="de-DE" altLang="de-DE" sz="2000" dirty="0" smtClean="0"/>
              <a:t>und war es auch in der Vergangenheit nicht</a:t>
            </a:r>
            <a:r>
              <a:rPr lang="en-US" altLang="de-DE" sz="2000" dirty="0" smtClean="0"/>
              <a:t>.</a:t>
            </a:r>
            <a:endParaRPr lang="de-DE" altLang="de-DE" sz="2000" dirty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AMS" pitchFamily="34" charset="0"/>
              <a:buChar char="–"/>
              <a:defRPr/>
            </a:pPr>
            <a:endParaRPr lang="de-DE" altLang="de-DE" sz="1800" dirty="0" smtClean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AMS" pitchFamily="34" charset="0"/>
              <a:buChar char="–"/>
              <a:defRPr/>
            </a:pPr>
            <a:endParaRPr lang="de-AT" altLang="de-DE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&gt;"/>
              <a:defRPr/>
            </a:pPr>
            <a:endParaRPr lang="de-AT" altLang="de-DE" sz="2000" dirty="0" smtClean="0"/>
          </a:p>
        </p:txBody>
      </p:sp>
      <p:sp>
        <p:nvSpPr>
          <p:cNvPr id="63492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C483A6-EF51-40FE-8327-D142E51333E7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35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15250" cy="711200"/>
          </a:xfrm>
        </p:spPr>
        <p:txBody>
          <a:bodyPr/>
          <a:lstStyle/>
          <a:p>
            <a:pPr eaLnBrk="1" hangingPunct="1"/>
            <a:r>
              <a:rPr lang="de-AT" altLang="de-DE" sz="3000" dirty="0" smtClean="0"/>
              <a:t/>
            </a:r>
            <a:br>
              <a:rPr lang="de-AT" altLang="de-DE" sz="3000" dirty="0" smtClean="0"/>
            </a:br>
            <a:r>
              <a:rPr lang="de-AT" altLang="de-DE" sz="3000" dirty="0" smtClean="0"/>
              <a:t>Zusammenfassend:</a:t>
            </a:r>
            <a:br>
              <a:rPr lang="de-AT" altLang="de-DE" sz="3000" dirty="0" smtClean="0"/>
            </a:br>
            <a:endParaRPr lang="de-AT" altLang="de-DE" sz="3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851" y="1268413"/>
            <a:ext cx="8640637" cy="50403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DE" altLang="de-DE" sz="2000" dirty="0" smtClean="0"/>
              <a:t>Das Arbeitsmarktchancen Assistenz-System liefert den </a:t>
            </a:r>
            <a:r>
              <a:rPr lang="de-DE" altLang="de-DE" sz="2000" dirty="0" err="1" smtClean="0"/>
              <a:t>BeraterInnen</a:t>
            </a:r>
            <a:r>
              <a:rPr lang="de-DE" altLang="de-DE" sz="2000" dirty="0" smtClean="0"/>
              <a:t> </a:t>
            </a:r>
            <a:r>
              <a:rPr lang="de-DE" altLang="de-DE" sz="2000" b="1" dirty="0" smtClean="0"/>
              <a:t>folgende Informationen</a:t>
            </a:r>
            <a:r>
              <a:rPr lang="de-DE" altLang="de-DE" sz="2000" dirty="0" smtClean="0"/>
              <a:t>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de-DE" altLang="de-DE" sz="2000" dirty="0"/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pPr>
            <a:r>
              <a:rPr lang="de-DE" altLang="de-DE" sz="2000" dirty="0" smtClean="0"/>
              <a:t>Es wird der </a:t>
            </a:r>
            <a:r>
              <a:rPr lang="de-DE" altLang="de-DE" sz="2000" b="1" dirty="0" smtClean="0"/>
              <a:t>Prozentwert </a:t>
            </a:r>
            <a:r>
              <a:rPr lang="de-DE" altLang="de-DE" sz="2000" dirty="0" smtClean="0"/>
              <a:t>für die kurz- </a:t>
            </a:r>
            <a:r>
              <a:rPr lang="de-DE" altLang="de-DE" sz="2000" dirty="0"/>
              <a:t>und </a:t>
            </a:r>
            <a:r>
              <a:rPr lang="de-DE" altLang="de-DE" sz="2000" dirty="0" smtClean="0"/>
              <a:t>die langfristige Perspektive der errechneten Arbeitsmarktchance für jeden Kunden und jede Kundin ausgewiesen. 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pPr>
            <a:r>
              <a:rPr lang="de-DE" altLang="de-DE" sz="2000" dirty="0" smtClean="0"/>
              <a:t>Es wird der </a:t>
            </a:r>
            <a:r>
              <a:rPr lang="de-DE" altLang="de-DE" sz="2000" b="1" dirty="0" smtClean="0"/>
              <a:t>CAM-Wert angezeigt</a:t>
            </a:r>
            <a:r>
              <a:rPr lang="de-DE" altLang="de-DE" sz="2000" dirty="0" smtClean="0"/>
              <a:t>, also die vom Computer ermittelte Arbeitsmarktchance in der Einteilung von niedrig (CAMN), mittel (CAMM) oder hoch (CAMH).</a:t>
            </a:r>
          </a:p>
          <a:p>
            <a:pPr marL="457200" indent="-457200" eaLnBrk="1" hangingPunct="1">
              <a:lnSpc>
                <a:spcPct val="90000"/>
              </a:lnSpc>
              <a:buAutoNum type="arabicPeriod"/>
              <a:defRPr/>
            </a:pPr>
            <a:r>
              <a:rPr lang="de-DE" altLang="de-DE" sz="2000" dirty="0" smtClean="0"/>
              <a:t>In der </a:t>
            </a:r>
            <a:r>
              <a:rPr lang="de-DE" altLang="de-DE" sz="2000" b="1" dirty="0" smtClean="0"/>
              <a:t>Segmentzusatzinformation</a:t>
            </a:r>
            <a:r>
              <a:rPr lang="de-DE" altLang="de-DE" sz="2000" dirty="0" smtClean="0"/>
              <a:t> werden Merkmale benannt, die besonders auffällig sind </a:t>
            </a:r>
            <a:r>
              <a:rPr lang="de-DE" altLang="de-DE" sz="2000" dirty="0" smtClean="0">
                <a:sym typeface="Wingdings" panose="05000000000000000000" pitchFamily="2" charset="2"/>
              </a:rPr>
              <a:t> diese sind </a:t>
            </a:r>
            <a:r>
              <a:rPr lang="de-DE" altLang="de-DE" sz="2000" u="sng" dirty="0" smtClean="0">
                <a:sym typeface="Wingdings" panose="05000000000000000000" pitchFamily="2" charset="2"/>
              </a:rPr>
              <a:t>aber nicht die Ursache </a:t>
            </a:r>
            <a:r>
              <a:rPr lang="de-DE" altLang="de-DE" sz="2000" dirty="0" smtClean="0">
                <a:sym typeface="Wingdings" panose="05000000000000000000" pitchFamily="2" charset="2"/>
              </a:rPr>
              <a:t>für die erfolgte Einstufung.</a:t>
            </a:r>
            <a:endParaRPr lang="de-DE" altLang="de-DE" sz="2000" dirty="0" smtClean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AMS" pitchFamily="34" charset="0"/>
              <a:buChar char="–"/>
              <a:defRPr/>
            </a:pPr>
            <a:endParaRPr lang="de-AT" altLang="de-DE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&gt;"/>
              <a:defRPr/>
            </a:pPr>
            <a:r>
              <a:rPr lang="de-AT" altLang="de-DE" sz="2000" dirty="0" smtClean="0">
                <a:solidFill>
                  <a:srgbClr val="FF0000"/>
                </a:solidFill>
              </a:rPr>
              <a:t>&gt;  &gt; </a:t>
            </a:r>
            <a:r>
              <a:rPr lang="de-AT" altLang="de-DE" sz="2000" dirty="0" smtClean="0"/>
              <a:t>Und im Feld für den </a:t>
            </a:r>
            <a:r>
              <a:rPr lang="de-AT" altLang="de-DE" sz="2000" b="1" dirty="0" smtClean="0"/>
              <a:t>BAM </a:t>
            </a:r>
            <a:r>
              <a:rPr lang="de-AT" altLang="de-DE" sz="2000" dirty="0" smtClean="0"/>
              <a:t>können die </a:t>
            </a:r>
            <a:r>
              <a:rPr lang="de-AT" altLang="de-DE" sz="2000" dirty="0" err="1" smtClean="0"/>
              <a:t>BeraterInnen</a:t>
            </a:r>
            <a:r>
              <a:rPr lang="de-AT" altLang="de-DE" sz="2000" dirty="0" smtClean="0"/>
              <a:t> die Einstufung abändern und dies auch begründen.</a:t>
            </a:r>
          </a:p>
        </p:txBody>
      </p:sp>
      <p:sp>
        <p:nvSpPr>
          <p:cNvPr id="63492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C483A6-EF51-40FE-8327-D142E51333E7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869049"/>
              </p:ext>
            </p:extLst>
          </p:nvPr>
        </p:nvGraphicFramePr>
        <p:xfrm>
          <a:off x="467544" y="1412776"/>
          <a:ext cx="806489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7715250" cy="7112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000" kern="1200" dirty="0">
                <a:solidFill>
                  <a:srgbClr val="DE0000"/>
                </a:solidFill>
                <a:ea typeface="+mn-ea"/>
                <a:cs typeface="Arial" charset="0"/>
              </a:rPr>
              <a:t>Ausgangslage </a:t>
            </a:r>
            <a:br>
              <a:rPr lang="de-DE" altLang="de-DE" sz="3000" kern="1200" dirty="0">
                <a:solidFill>
                  <a:srgbClr val="DE0000"/>
                </a:solidFill>
                <a:ea typeface="+mn-ea"/>
                <a:cs typeface="Arial" charset="0"/>
              </a:rPr>
            </a:br>
            <a:r>
              <a:rPr lang="de-DE" altLang="de-DE" sz="2000" kern="1200" dirty="0">
                <a:solidFill>
                  <a:srgbClr val="004F9F"/>
                </a:solidFill>
                <a:ea typeface="+mn-ea"/>
                <a:cs typeface="Arial" charset="0"/>
              </a:rPr>
              <a:t>Anteil der Langzeitbeschäftigungslosen (AL) am Bestand der Arbeitslosen 2004-2018</a:t>
            </a:r>
            <a:endParaRPr lang="de-AT" altLang="de-DE" sz="2000" kern="1200" dirty="0">
              <a:solidFill>
                <a:srgbClr val="004F9F"/>
              </a:solidFill>
              <a:ea typeface="+mn-ea"/>
              <a:cs typeface="Arial" charset="0"/>
            </a:endParaRPr>
          </a:p>
        </p:txBody>
      </p:sp>
      <p:sp>
        <p:nvSpPr>
          <p:cNvPr id="18435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2FA4C9-8568-4106-8FFC-4BFBEE2CFB7A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  <p:sp>
        <p:nvSpPr>
          <p:cNvPr id="18437" name="Ellipse 1"/>
          <p:cNvSpPr>
            <a:spLocks noChangeArrowheads="1"/>
          </p:cNvSpPr>
          <p:nvPr/>
        </p:nvSpPr>
        <p:spPr bwMode="auto">
          <a:xfrm>
            <a:off x="5580112" y="1196753"/>
            <a:ext cx="3168351" cy="4752527"/>
          </a:xfrm>
          <a:prstGeom prst="ellipse">
            <a:avLst/>
          </a:prstGeom>
          <a:noFill/>
          <a:ln w="12700" algn="ctr">
            <a:solidFill>
              <a:srgbClr val="DE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>
              <a:solidFill>
                <a:srgbClr val="DE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3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95288"/>
            <a:ext cx="7715250" cy="711200"/>
          </a:xfrm>
        </p:spPr>
        <p:txBody>
          <a:bodyPr/>
          <a:lstStyle/>
          <a:p>
            <a:pPr eaLnBrk="1" hangingPunct="1"/>
            <a:r>
              <a:rPr lang="de-AT" altLang="de-DE" sz="3000" smtClean="0"/>
              <a:t>Was erwartet uns?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757238" y="1141413"/>
            <a:ext cx="7737475" cy="46799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dirty="0" smtClean="0"/>
              <a:t>Arbeitsmarktpolitische Ausgangslage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de-AT" altLang="de-DE" sz="2000" b="1" dirty="0" smtClean="0"/>
              <a:t>			Warum AMAS?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DE" altLang="de-DE" sz="2000" b="1" spc="-50" dirty="0" smtClean="0"/>
              <a:t>Die Strategie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DE" altLang="de-DE" sz="2000" b="1" spc="-50" dirty="0"/>
              <a:t>D</a:t>
            </a:r>
            <a:r>
              <a:rPr lang="de-DE" altLang="de-DE" sz="2000" b="1" spc="-50" dirty="0" smtClean="0"/>
              <a:t>as Modell</a:t>
            </a:r>
            <a:r>
              <a:rPr lang="de-AT" altLang="de-DE" sz="2000" b="1" spc="-50" dirty="0" smtClean="0"/>
              <a:t>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spc="-50" dirty="0" err="1" smtClean="0"/>
              <a:t>KundInnengruppen</a:t>
            </a:r>
            <a:endParaRPr lang="de-AT" altLang="de-DE" sz="2000" b="1" spc="-5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spc="-50" dirty="0" smtClean="0"/>
              <a:t>Segmentzusatzinformationen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2000" b="1" spc="-50" dirty="0" smtClean="0">
                <a:solidFill>
                  <a:srgbClr val="E4002D"/>
                </a:solidFill>
              </a:rPr>
              <a:t>Umgang (mit AMAS)s Ton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e-DE" altLang="de-DE" sz="2000" b="1" dirty="0" smtClean="0">
                <a:solidFill>
                  <a:srgbClr val="E4002D"/>
                </a:solidFill>
              </a:rPr>
              <a:t>Die nächsten Schritte</a:t>
            </a:r>
            <a:endParaRPr lang="de-AT" altLang="de-DE" dirty="0">
              <a:solidFill>
                <a:srgbClr val="E4002D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AT" altLang="de-DE" sz="2000" dirty="0" smtClean="0"/>
          </a:p>
        </p:txBody>
      </p:sp>
      <p:sp>
        <p:nvSpPr>
          <p:cNvPr id="14340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E98987-67C7-4931-A8BA-57F1E2C29BFE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40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30" y="1916832"/>
            <a:ext cx="1993956" cy="200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913"/>
            <a:ext cx="7931348" cy="711200"/>
          </a:xfrm>
        </p:spPr>
        <p:txBody>
          <a:bodyPr/>
          <a:lstStyle/>
          <a:p>
            <a:pPr eaLnBrk="1" hangingPunct="1"/>
            <a:r>
              <a:rPr lang="de-AT" altLang="de-DE" sz="3000" dirty="0" smtClean="0"/>
              <a:t>Der Umgang </a:t>
            </a:r>
            <a:r>
              <a:rPr lang="de-AT" altLang="de-DE" sz="3000" b="0" dirty="0" smtClean="0"/>
              <a:t>(mit dem Modell)</a:t>
            </a:r>
            <a:r>
              <a:rPr lang="de-AT" altLang="de-DE" sz="3000" dirty="0" smtClean="0"/>
              <a:t>s Ton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00213"/>
            <a:ext cx="8280400" cy="47529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de-AT" altLang="de-DE" sz="2400" b="1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de-AT" altLang="de-DE" sz="2400" b="1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de-AT" altLang="de-DE" sz="2400" b="1" dirty="0"/>
          </a:p>
          <a:p>
            <a:pPr marL="0" indent="0" eaLnBrk="1" hangingPunct="1">
              <a:buFont typeface="Arial" charset="0"/>
              <a:buNone/>
              <a:defRPr/>
            </a:pPr>
            <a:endParaRPr lang="de-DE" altLang="de-DE" sz="2400" b="1" dirty="0"/>
          </a:p>
          <a:p>
            <a:pPr marL="0" indent="0" eaLnBrk="1" hangingPunct="1">
              <a:buFont typeface="Arial" charset="0"/>
              <a:buNone/>
              <a:defRPr/>
            </a:pPr>
            <a:endParaRPr lang="de-AT" altLang="de-DE" sz="1400" b="1" dirty="0" smtClean="0"/>
          </a:p>
          <a:p>
            <a:pPr marL="0" lvl="2" indent="0" algn="ctr" eaLnBrk="1" hangingPunct="1">
              <a:lnSpc>
                <a:spcPct val="90000"/>
              </a:lnSpc>
              <a:buFontTx/>
              <a:buNone/>
              <a:defRPr/>
            </a:pPr>
            <a:endParaRPr lang="de-AT" altLang="de-DE" sz="2400" b="1" dirty="0" smtClean="0">
              <a:ea typeface="+mn-ea"/>
              <a:cs typeface="+mn-cs"/>
            </a:endParaRPr>
          </a:p>
          <a:p>
            <a:pPr marL="0" lvl="2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de-AT" altLang="de-DE" sz="2400" b="1" dirty="0" smtClean="0">
                <a:ea typeface="+mn-ea"/>
                <a:cs typeface="+mn-cs"/>
              </a:rPr>
              <a:t>Regionale Arbeitsmarkt-</a:t>
            </a:r>
            <a:br>
              <a:rPr lang="de-AT" altLang="de-DE" sz="2400" b="1" dirty="0" smtClean="0">
                <a:ea typeface="+mn-ea"/>
                <a:cs typeface="+mn-cs"/>
              </a:rPr>
            </a:br>
            <a:r>
              <a:rPr lang="de-AT" altLang="de-DE" sz="2400" b="1" dirty="0" err="1" smtClean="0">
                <a:ea typeface="+mn-ea"/>
                <a:cs typeface="+mn-cs"/>
              </a:rPr>
              <a:t>bedingungen</a:t>
            </a:r>
            <a:endParaRPr lang="de-AT" altLang="de-DE" sz="2400" b="1" dirty="0" smtClean="0">
              <a:ea typeface="+mn-ea"/>
              <a:cs typeface="+mn-cs"/>
            </a:endParaRPr>
          </a:p>
          <a:p>
            <a:pPr marL="0" lvl="2" indent="0" algn="ctr" eaLnBrk="1" hangingPunct="1">
              <a:lnSpc>
                <a:spcPct val="90000"/>
              </a:lnSpc>
              <a:buFontTx/>
              <a:buNone/>
              <a:defRPr/>
            </a:pPr>
            <a:endParaRPr lang="de-AT" altLang="de-DE" sz="1600" b="1" dirty="0">
              <a:ea typeface="+mn-ea"/>
              <a:cs typeface="+mn-cs"/>
            </a:endParaRPr>
          </a:p>
          <a:p>
            <a:pPr marL="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AT" altLang="de-DE" sz="2400" b="1" dirty="0" smtClean="0">
                <a:ea typeface="+mn-ea"/>
                <a:cs typeface="+mn-cs"/>
              </a:rPr>
              <a:t>       </a:t>
            </a:r>
            <a:r>
              <a:rPr lang="de-AT" altLang="de-DE" sz="2400" dirty="0" smtClean="0">
                <a:ea typeface="+mn-ea"/>
                <a:cs typeface="+mn-cs"/>
              </a:rPr>
              <a:t>für den Kunden /die Kundin ist alles offen.</a:t>
            </a:r>
          </a:p>
          <a:p>
            <a:pPr marL="0" lvl="2" indent="0" eaLnBrk="1" hangingPunct="1">
              <a:lnSpc>
                <a:spcPct val="90000"/>
              </a:lnSpc>
              <a:buFontTx/>
              <a:buNone/>
              <a:defRPr/>
            </a:pPr>
            <a:endParaRPr lang="de-AT" altLang="de-DE" sz="1400" dirty="0" smtClean="0">
              <a:ea typeface="+mn-ea"/>
              <a:cs typeface="+mn-cs"/>
            </a:endParaRPr>
          </a:p>
          <a:p>
            <a:pPr marL="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AT" altLang="de-DE" sz="2400" b="1" dirty="0">
                <a:ea typeface="+mn-ea"/>
                <a:cs typeface="+mn-cs"/>
              </a:rPr>
              <a:t> </a:t>
            </a:r>
            <a:r>
              <a:rPr lang="de-AT" altLang="de-DE" sz="2400" b="1" dirty="0" smtClean="0">
                <a:ea typeface="+mn-ea"/>
                <a:cs typeface="+mn-cs"/>
              </a:rPr>
              <a:t>      </a:t>
            </a:r>
            <a:r>
              <a:rPr lang="de-AT" altLang="de-DE" sz="2400" dirty="0" smtClean="0">
                <a:ea typeface="+mn-ea"/>
                <a:cs typeface="+mn-cs"/>
              </a:rPr>
              <a:t>die </a:t>
            </a:r>
            <a:r>
              <a:rPr lang="de-AT" altLang="de-DE" sz="2400" dirty="0" err="1" smtClean="0">
                <a:ea typeface="+mn-ea"/>
                <a:cs typeface="+mn-cs"/>
              </a:rPr>
              <a:t>BeraterInnen</a:t>
            </a:r>
            <a:r>
              <a:rPr lang="de-AT" altLang="de-DE" sz="2400" dirty="0" smtClean="0">
                <a:ea typeface="+mn-ea"/>
                <a:cs typeface="+mn-cs"/>
              </a:rPr>
              <a:t> haben den „Klangstab“ in der Hand.</a:t>
            </a:r>
            <a:endParaRPr lang="de-AT" altLang="de-DE" sz="2400" dirty="0">
              <a:ea typeface="+mn-ea"/>
              <a:cs typeface="+mn-cs"/>
            </a:endParaRPr>
          </a:p>
          <a:p>
            <a:pPr marL="400050" lvl="2" indent="0" eaLnBrk="1" hangingPunct="1">
              <a:lnSpc>
                <a:spcPct val="90000"/>
              </a:lnSpc>
              <a:buFontTx/>
              <a:buNone/>
              <a:defRPr/>
            </a:pPr>
            <a:endParaRPr lang="de-AT" altLang="de-DE" sz="1600" dirty="0"/>
          </a:p>
        </p:txBody>
      </p:sp>
      <p:sp>
        <p:nvSpPr>
          <p:cNvPr id="65540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32A033-5947-4A8F-B798-35EAA3AF6811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 rot="17798012">
            <a:off x="1160535" y="2030865"/>
            <a:ext cx="2003425" cy="8318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4F9F"/>
                </a:solidFill>
              </a:rPr>
              <a:t>Persönliche </a:t>
            </a:r>
          </a:p>
          <a:p>
            <a:pPr>
              <a:defRPr/>
            </a:pPr>
            <a:r>
              <a:rPr lang="de-DE" sz="2400" dirty="0">
                <a:solidFill>
                  <a:srgbClr val="004F9F"/>
                </a:solidFill>
              </a:rPr>
              <a:t>Merkmale</a:t>
            </a:r>
            <a:endParaRPr lang="de-AT" sz="2400" dirty="0">
              <a:solidFill>
                <a:srgbClr val="004F9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 rot="3432031">
            <a:off x="4852157" y="2108944"/>
            <a:ext cx="1873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4F9F"/>
                </a:solidFill>
                <a:latin typeface="+mn-lt"/>
                <a:cs typeface="Arial" charset="0"/>
              </a:rPr>
              <a:t>Vorkarriere</a:t>
            </a:r>
            <a:endParaRPr lang="de-AT" sz="2400" dirty="0">
              <a:solidFill>
                <a:srgbClr val="004F9F"/>
              </a:solidFill>
              <a:latin typeface="+mn-lt"/>
              <a:cs typeface="Arial" charset="0"/>
            </a:endParaRPr>
          </a:p>
        </p:txBody>
      </p:sp>
      <p:sp>
        <p:nvSpPr>
          <p:cNvPr id="65543" name="Pfeil nach rechts 1"/>
          <p:cNvSpPr>
            <a:spLocks noChangeArrowheads="1"/>
          </p:cNvSpPr>
          <p:nvPr/>
        </p:nvSpPr>
        <p:spPr bwMode="auto">
          <a:xfrm rot="-2686225">
            <a:off x="2893249" y="3573067"/>
            <a:ext cx="411163" cy="242888"/>
          </a:xfrm>
          <a:prstGeom prst="rightArrow">
            <a:avLst>
              <a:gd name="adj1" fmla="val 42157"/>
              <a:gd name="adj2" fmla="val 49961"/>
            </a:avLst>
          </a:prstGeom>
          <a:solidFill>
            <a:srgbClr val="D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>
              <a:solidFill>
                <a:srgbClr val="E4002D"/>
              </a:solidFill>
            </a:endParaRPr>
          </a:p>
        </p:txBody>
      </p:sp>
      <p:sp>
        <p:nvSpPr>
          <p:cNvPr id="65544" name="Pfeil nach rechts 9"/>
          <p:cNvSpPr>
            <a:spLocks noChangeArrowheads="1"/>
          </p:cNvSpPr>
          <p:nvPr/>
        </p:nvSpPr>
        <p:spPr bwMode="auto">
          <a:xfrm rot="8387471">
            <a:off x="4433360" y="3113777"/>
            <a:ext cx="561975" cy="271462"/>
          </a:xfrm>
          <a:prstGeom prst="rightArrow">
            <a:avLst>
              <a:gd name="adj1" fmla="val 50000"/>
              <a:gd name="adj2" fmla="val 49818"/>
            </a:avLst>
          </a:prstGeom>
          <a:solidFill>
            <a:srgbClr val="004F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>
              <a:solidFill>
                <a:srgbClr val="DE0000"/>
              </a:solidFill>
            </a:endParaRPr>
          </a:p>
        </p:txBody>
      </p:sp>
      <p:sp>
        <p:nvSpPr>
          <p:cNvPr id="65545" name="Pfeil nach rechts 1"/>
          <p:cNvSpPr>
            <a:spLocks noChangeArrowheads="1"/>
          </p:cNvSpPr>
          <p:nvPr/>
        </p:nvSpPr>
        <p:spPr bwMode="auto">
          <a:xfrm rot="-2686225">
            <a:off x="478631" y="5123138"/>
            <a:ext cx="411163" cy="242888"/>
          </a:xfrm>
          <a:prstGeom prst="rightArrow">
            <a:avLst>
              <a:gd name="adj1" fmla="val 42157"/>
              <a:gd name="adj2" fmla="val 49961"/>
            </a:avLst>
          </a:prstGeom>
          <a:solidFill>
            <a:srgbClr val="D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>
              <a:solidFill>
                <a:srgbClr val="E4002D"/>
              </a:solidFill>
            </a:endParaRPr>
          </a:p>
        </p:txBody>
      </p:sp>
      <p:sp>
        <p:nvSpPr>
          <p:cNvPr id="65546" name="Pfeil nach rechts 16"/>
          <p:cNvSpPr>
            <a:spLocks noChangeArrowheads="1"/>
          </p:cNvSpPr>
          <p:nvPr/>
        </p:nvSpPr>
        <p:spPr bwMode="auto">
          <a:xfrm rot="8466259">
            <a:off x="342855" y="5825558"/>
            <a:ext cx="538163" cy="207962"/>
          </a:xfrm>
          <a:prstGeom prst="rightArrow">
            <a:avLst>
              <a:gd name="adj1" fmla="val 50000"/>
              <a:gd name="adj2" fmla="val 50162"/>
            </a:avLst>
          </a:prstGeom>
          <a:solidFill>
            <a:srgbClr val="004F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>
              <a:solidFill>
                <a:srgbClr val="DE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15250" cy="711200"/>
          </a:xfrm>
        </p:spPr>
        <p:txBody>
          <a:bodyPr/>
          <a:lstStyle/>
          <a:p>
            <a:pPr eaLnBrk="1" hangingPunct="1"/>
            <a:r>
              <a:rPr lang="de-AT" altLang="de-DE" sz="3000" smtClean="0"/>
              <a:t>Computergestütztes Assistenz-System </a:t>
            </a:r>
            <a:r>
              <a:rPr lang="de-AT" altLang="de-DE" sz="3000" u="sng" smtClean="0"/>
              <a:t>reflektiert</a:t>
            </a:r>
            <a:r>
              <a:rPr lang="de-AT" altLang="de-DE" sz="3000" smtClean="0"/>
              <a:t> einsetzen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7737475" cy="467995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&gt;"/>
              <a:defRPr/>
            </a:pPr>
            <a:r>
              <a:rPr lang="de-AT" altLang="de-DE" sz="2400" dirty="0" smtClean="0"/>
              <a:t>Der Computer (</a:t>
            </a:r>
            <a:r>
              <a:rPr lang="de-AT" altLang="de-DE" sz="2400" dirty="0" smtClean="0">
                <a:solidFill>
                  <a:srgbClr val="FF0000"/>
                </a:solidFill>
              </a:rPr>
              <a:t>CAM</a:t>
            </a:r>
            <a:r>
              <a:rPr lang="de-AT" altLang="de-DE" sz="2400" dirty="0" smtClean="0"/>
              <a:t>) errechnet eine </a:t>
            </a:r>
            <a:r>
              <a:rPr lang="de-AT" altLang="de-DE" sz="2400" b="1" dirty="0" smtClean="0"/>
              <a:t>Prognose</a:t>
            </a:r>
            <a:r>
              <a:rPr lang="de-AT" altLang="de-DE" sz="2400" dirty="0" smtClean="0"/>
              <a:t>, eine Wahrscheinlichkeit. 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endParaRPr lang="de-AT" altLang="de-DE" dirty="0"/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&gt;"/>
              <a:defRPr/>
            </a:pPr>
            <a:r>
              <a:rPr lang="de-AT" altLang="de-DE" sz="2400" dirty="0" smtClean="0"/>
              <a:t>Das Assistenz-System trifft </a:t>
            </a:r>
            <a:r>
              <a:rPr lang="de-AT" altLang="de-DE" sz="2400" b="1" dirty="0" smtClean="0"/>
              <a:t>keine Aussage über das Individuum. </a:t>
            </a:r>
            <a:endParaRPr lang="de-AT" altLang="de-DE" sz="2400" b="1" dirty="0"/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endParaRPr lang="de-AT" altLang="de-DE" b="1" dirty="0" smtClean="0"/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&gt;"/>
              <a:defRPr/>
            </a:pPr>
            <a:r>
              <a:rPr lang="de-DE" altLang="de-DE" sz="2400" dirty="0" smtClean="0"/>
              <a:t>Die </a:t>
            </a:r>
            <a:r>
              <a:rPr lang="de-DE" altLang="de-DE" sz="2400" dirty="0"/>
              <a:t>L</a:t>
            </a:r>
            <a:r>
              <a:rPr lang="de-DE" altLang="de-DE" sz="2400" dirty="0" smtClean="0"/>
              <a:t>etztentscheidung zu Arbeitsmarktchancen treffen </a:t>
            </a:r>
            <a:r>
              <a:rPr lang="de-DE" altLang="de-DE" sz="2400" b="1" dirty="0" smtClean="0"/>
              <a:t>AMS-</a:t>
            </a:r>
            <a:r>
              <a:rPr lang="de-DE" altLang="de-DE" sz="2400" b="1" dirty="0" err="1" smtClean="0"/>
              <a:t>BeraterInnen</a:t>
            </a:r>
            <a:r>
              <a:rPr lang="de-DE" altLang="de-DE" sz="2400" b="1" dirty="0" smtClean="0"/>
              <a:t> </a:t>
            </a:r>
            <a:r>
              <a:rPr lang="de-DE" altLang="de-DE" sz="2400" dirty="0" smtClean="0"/>
              <a:t>(</a:t>
            </a:r>
            <a:r>
              <a:rPr lang="de-DE" altLang="de-DE" sz="2400" dirty="0" smtClean="0">
                <a:solidFill>
                  <a:srgbClr val="FF0000"/>
                </a:solidFill>
              </a:rPr>
              <a:t>BAM</a:t>
            </a:r>
            <a:r>
              <a:rPr lang="de-DE" altLang="de-DE" sz="2400" dirty="0" smtClean="0"/>
              <a:t>), </a:t>
            </a:r>
            <a:r>
              <a:rPr lang="de-DE" altLang="de-DE" sz="2400" u="sng" dirty="0" smtClean="0"/>
              <a:t>außer</a:t>
            </a:r>
            <a:r>
              <a:rPr lang="de-DE" altLang="de-DE" sz="2400" dirty="0" smtClean="0"/>
              <a:t> AMS Regel 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endParaRPr lang="de-AT" altLang="de-DE" dirty="0"/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&gt;"/>
              <a:defRPr/>
            </a:pPr>
            <a:r>
              <a:rPr lang="de-AT" altLang="de-DE" sz="2400" b="1" dirty="0" smtClean="0"/>
              <a:t>falsche </a:t>
            </a:r>
            <a:r>
              <a:rPr lang="de-AT" altLang="de-DE" sz="2400" b="1" dirty="0"/>
              <a:t>PST </a:t>
            </a:r>
            <a:r>
              <a:rPr lang="de-AT" altLang="de-DE" sz="2400" b="1" dirty="0" smtClean="0"/>
              <a:t>Eintragungen </a:t>
            </a:r>
            <a:r>
              <a:rPr lang="de-AT" altLang="de-DE" sz="2400" dirty="0" smtClean="0"/>
              <a:t>können zu verfälschten Prognose Werten führen (sowohl neg. als auch pos.). (z.B.: Einstellzusage alt). Daher: auf Eintragungs- und Datenqualität besonders achten</a:t>
            </a:r>
            <a:endParaRPr lang="de-DE" altLang="de-DE" sz="2400" b="1" dirty="0" smtClean="0"/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endParaRPr lang="de-AT" altLang="de-DE" sz="2400" b="1" dirty="0">
              <a:ea typeface="+mn-ea"/>
              <a:cs typeface="+mn-cs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+mj-lt"/>
              <a:buChar char="–"/>
              <a:defRPr/>
            </a:pPr>
            <a:endParaRPr lang="de-DE" altLang="de-DE" sz="1800" dirty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+mj-lt"/>
              <a:buChar char="–"/>
              <a:defRPr/>
            </a:pPr>
            <a:endParaRPr lang="de-AT" altLang="de-DE" dirty="0"/>
          </a:p>
          <a:p>
            <a:pPr eaLnBrk="1" hangingPunct="1">
              <a:lnSpc>
                <a:spcPct val="90000"/>
              </a:lnSpc>
              <a:defRPr/>
            </a:pPr>
            <a:endParaRPr lang="de-AT" altLang="de-DE" sz="2000" dirty="0" smtClean="0"/>
          </a:p>
        </p:txBody>
      </p:sp>
      <p:sp>
        <p:nvSpPr>
          <p:cNvPr id="67588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F0E5F1-0971-4720-B420-06924EF26256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715250" cy="711200"/>
          </a:xfrm>
        </p:spPr>
        <p:txBody>
          <a:bodyPr/>
          <a:lstStyle/>
          <a:p>
            <a:r>
              <a:rPr lang="de-DE" altLang="de-DE" sz="3000" smtClean="0"/>
              <a:t>Diskriminierungsvorwurf</a:t>
            </a:r>
            <a:endParaRPr lang="de-AT" altLang="de-DE" sz="300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5013" y="1412875"/>
            <a:ext cx="7737475" cy="45354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000" dirty="0" smtClean="0"/>
              <a:t>…lässt bisherige Vorwürfe, wie „Willkür“ der </a:t>
            </a:r>
            <a:r>
              <a:rPr lang="de-DE" sz="2000" dirty="0" err="1" smtClean="0"/>
              <a:t>BeraterInnen</a:t>
            </a:r>
            <a:r>
              <a:rPr lang="de-DE" sz="2000" dirty="0" smtClean="0"/>
              <a:t>, sinnlose Kurse, falsche Personen in den SÖBs in den Hintergrund treten.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1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000" dirty="0" smtClean="0"/>
              <a:t>Das System </a:t>
            </a:r>
            <a:r>
              <a:rPr lang="de-DE" sz="2000" b="1" dirty="0" smtClean="0"/>
              <a:t>legt </a:t>
            </a:r>
            <a:r>
              <a:rPr lang="de-DE" sz="2000" b="1" dirty="0"/>
              <a:t>B</a:t>
            </a:r>
            <a:r>
              <a:rPr lang="de-DE" sz="2000" b="1" dirty="0" smtClean="0"/>
              <a:t>enachteiligungen am Arbeitsmarkt offen</a:t>
            </a:r>
            <a:r>
              <a:rPr lang="de-DE" sz="2000" dirty="0" smtClean="0"/>
              <a:t>, ist aber nicht deren Ursache.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000" dirty="0" smtClean="0"/>
              <a:t>Das Computersystem</a:t>
            </a:r>
            <a:r>
              <a:rPr lang="de-DE" sz="2000" b="1" dirty="0" smtClean="0"/>
              <a:t> trifft keine Entscheidungen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000" dirty="0" smtClean="0"/>
              <a:t>Gesetzlicher </a:t>
            </a:r>
            <a:r>
              <a:rPr lang="de-DE" sz="2000" dirty="0"/>
              <a:t>Auftrag </a:t>
            </a:r>
            <a:r>
              <a:rPr lang="de-DE" sz="2000" dirty="0" smtClean="0"/>
              <a:t>zu </a:t>
            </a:r>
            <a:r>
              <a:rPr lang="de-DE" sz="2000" b="1" dirty="0" smtClean="0"/>
              <a:t>Chancengleichheit </a:t>
            </a:r>
            <a:r>
              <a:rPr lang="de-DE" sz="2000" dirty="0" smtClean="0"/>
              <a:t>(§31 </a:t>
            </a:r>
            <a:r>
              <a:rPr lang="de-DE" sz="2000" dirty="0" err="1" smtClean="0"/>
              <a:t>Abs</a:t>
            </a:r>
            <a:r>
              <a:rPr lang="de-DE" sz="2000" dirty="0" smtClean="0"/>
              <a:t> 3) wird mit AMAS nicht außer Kraft gesetzt. Gleichzeitig besteht ein gesetzlicher Auftrag zur </a:t>
            </a:r>
            <a:r>
              <a:rPr lang="de-DE" sz="2000" b="1" dirty="0" smtClean="0"/>
              <a:t>Effektivität</a:t>
            </a:r>
            <a:r>
              <a:rPr lang="de-DE" sz="2000" dirty="0" smtClean="0"/>
              <a:t> (§31 </a:t>
            </a:r>
            <a:r>
              <a:rPr lang="de-DE" sz="2000" dirty="0" err="1" smtClean="0"/>
              <a:t>Abs</a:t>
            </a:r>
            <a:r>
              <a:rPr lang="de-DE" sz="2000" dirty="0"/>
              <a:t> </a:t>
            </a:r>
            <a:r>
              <a:rPr lang="de-DE" sz="2000" dirty="0" smtClean="0"/>
              <a:t>5)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000" dirty="0" smtClean="0"/>
              <a:t>Zielgruppen: Förderung unabhängig von Arbeitsmarktchancen.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000" dirty="0" smtClean="0"/>
              <a:t>Frauen: 	a) hauptsächlich im mittleren Segment</a:t>
            </a:r>
            <a:br>
              <a:rPr lang="de-DE" sz="2000" dirty="0" smtClean="0"/>
            </a:br>
            <a:r>
              <a:rPr lang="de-DE" sz="2000" dirty="0" smtClean="0"/>
              <a:t>		b) Betreuungspflichten (</a:t>
            </a:r>
            <a:r>
              <a:rPr lang="de-DE" sz="2000" dirty="0" err="1" smtClean="0"/>
              <a:t>gesellschafltiche</a:t>
            </a:r>
            <a:r>
              <a:rPr lang="de-DE" sz="2000" dirty="0" smtClean="0"/>
              <a:t> Realität)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		c) 3,5 % Punkte mehr Budget</a:t>
            </a:r>
            <a:br>
              <a:rPr lang="de-DE" sz="2000" dirty="0" smtClean="0"/>
            </a:br>
            <a:r>
              <a:rPr lang="de-DE" sz="2000" dirty="0" smtClean="0"/>
              <a:t>		d) arbeitsmarktpolitisches Frauenprogramm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1800" dirty="0" smtClean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9A7DA3-E819-4952-BA44-EEF43B736CE7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715250" cy="711200"/>
          </a:xfrm>
        </p:spPr>
        <p:txBody>
          <a:bodyPr/>
          <a:lstStyle/>
          <a:p>
            <a:r>
              <a:rPr lang="de-DE" altLang="de-DE" sz="3000" smtClean="0"/>
              <a:t>Datenschutz - DSGVO</a:t>
            </a:r>
            <a:endParaRPr lang="de-AT" altLang="de-DE" sz="300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5013" y="1412875"/>
            <a:ext cx="7737475" cy="45354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de-AT" sz="2000" b="1" dirty="0" smtClean="0"/>
              <a:t>Gesetzliche Grundlage </a:t>
            </a:r>
            <a:r>
              <a:rPr lang="de-AT" sz="2000" dirty="0" smtClean="0"/>
              <a:t>für alle im Modell verwendete Daten und deren Verarbeitung (§ 25 AMSG)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AT" sz="8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e-AT" sz="2000" dirty="0" smtClean="0"/>
              <a:t>Es werden </a:t>
            </a:r>
            <a:r>
              <a:rPr lang="de-AT" sz="2000" b="1" dirty="0" smtClean="0"/>
              <a:t>nur, </a:t>
            </a:r>
            <a:r>
              <a:rPr lang="de-AT" sz="2000" dirty="0" smtClean="0"/>
              <a:t>für die Aussagekraft des Modells notwendige </a:t>
            </a:r>
            <a:r>
              <a:rPr lang="de-AT" sz="2000" b="1" dirty="0" smtClean="0"/>
              <a:t>Daten verwendet</a:t>
            </a:r>
            <a:r>
              <a:rPr lang="de-AT" sz="2000" dirty="0"/>
              <a:t> </a:t>
            </a:r>
            <a:r>
              <a:rPr lang="de-AT" sz="2000" dirty="0" smtClean="0"/>
              <a:t>(Validität der Daten / Treffsicherheit)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AT" sz="8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e-AT" sz="2000" dirty="0" smtClean="0"/>
              <a:t>Daten zur Erstellung des Assistenzmodells</a:t>
            </a:r>
            <a:r>
              <a:rPr lang="de-AT" sz="2000" b="1" dirty="0" smtClean="0"/>
              <a:t> </a:t>
            </a:r>
            <a:r>
              <a:rPr lang="de-AT" sz="2000" b="1" dirty="0"/>
              <a:t>werden anonym </a:t>
            </a:r>
            <a:r>
              <a:rPr lang="de-AT" sz="2000" dirty="0" smtClean="0"/>
              <a:t>an das externe </a:t>
            </a:r>
            <a:r>
              <a:rPr lang="de-AT" sz="2000" b="1" dirty="0" smtClean="0"/>
              <a:t>Forschungsinstitut weitergegeben.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AT" sz="8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e-AT" sz="2000" b="1" dirty="0" smtClean="0"/>
              <a:t>Datenschutzfolgen-Abschätzung </a:t>
            </a:r>
            <a:r>
              <a:rPr lang="de-AT" sz="2000" dirty="0"/>
              <a:t>(umfassende </a:t>
            </a:r>
            <a:r>
              <a:rPr lang="de-AT" sz="2000" dirty="0" smtClean="0"/>
              <a:t>Risikoanalyse im Hinblick auf die Rechte </a:t>
            </a:r>
            <a:r>
              <a:rPr lang="de-AT" sz="2000" dirty="0"/>
              <a:t>und Freiheiten der </a:t>
            </a:r>
            <a:r>
              <a:rPr lang="de-AT" sz="2000" dirty="0" err="1" smtClean="0"/>
              <a:t>KundInnen</a:t>
            </a:r>
            <a:r>
              <a:rPr lang="de-AT" sz="2000" dirty="0" smtClean="0"/>
              <a:t>)</a:t>
            </a:r>
            <a:r>
              <a:rPr lang="de-AT" sz="2000" b="1" dirty="0"/>
              <a:t>,</a:t>
            </a:r>
            <a:r>
              <a:rPr lang="de-AT" sz="2000" b="1" dirty="0" smtClean="0"/>
              <a:t> </a:t>
            </a:r>
            <a:r>
              <a:rPr lang="de-AT" sz="2000" dirty="0" smtClean="0"/>
              <a:t>wiewohl dazu keine gesetzliche Verpflichtung besteht.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AT" sz="8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e-AT" sz="2000" b="1" dirty="0" smtClean="0"/>
              <a:t>Information der </a:t>
            </a:r>
            <a:r>
              <a:rPr lang="de-AT" sz="2000" b="1" dirty="0" err="1" smtClean="0"/>
              <a:t>KundInnen</a:t>
            </a:r>
            <a:r>
              <a:rPr lang="de-AT" sz="2000" b="1" dirty="0" smtClean="0"/>
              <a:t> </a:t>
            </a:r>
            <a:r>
              <a:rPr lang="de-AT" sz="2000" dirty="0" smtClean="0"/>
              <a:t>sowie Datenschutzauskunft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AT" sz="800" dirty="0">
              <a:solidFill>
                <a:srgbClr val="CC66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sz="2000" dirty="0" smtClean="0"/>
              <a:t>… Andere Fragestellungen (IT Sicherheit, Verpflichtungen zu löschen, Gesundheitsdaten) sind nicht Modell spezifisch. </a:t>
            </a:r>
            <a:endParaRPr lang="de-AT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AT" sz="2000" dirty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E660ED-0B64-4A8D-B339-664BBE13BD87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8280400" cy="711200"/>
          </a:xfrm>
        </p:spPr>
        <p:txBody>
          <a:bodyPr/>
          <a:lstStyle/>
          <a:p>
            <a:pPr eaLnBrk="1" hangingPunct="1"/>
            <a:r>
              <a:rPr lang="de-AT" altLang="de-DE" sz="3000" dirty="0" smtClean="0"/>
              <a:t>Die nächsten Schritte</a:t>
            </a:r>
            <a:endParaRPr lang="de-AT" altLang="de-DE" sz="2400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408112"/>
            <a:ext cx="7737475" cy="425313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de-AT" altLang="de-DE" sz="2000" b="1" dirty="0" smtClean="0">
                <a:solidFill>
                  <a:srgbClr val="E4002D"/>
                </a:solidFill>
                <a:ea typeface="+mj-ea"/>
                <a:cs typeface="+mj-cs"/>
              </a:rPr>
              <a:t>Bis zum 30. Juni 2020</a:t>
            </a:r>
            <a:endParaRPr lang="de-AT" altLang="de-DE" sz="2400" b="1" dirty="0" smtClean="0">
              <a:solidFill>
                <a:srgbClr val="E4002D"/>
              </a:solidFill>
              <a:ea typeface="+mj-ea"/>
              <a:cs typeface="+mj-c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AT" altLang="de-DE" sz="1800" dirty="0" smtClean="0"/>
              <a:t>Informationen sammeln, Einsatz von AMAS trainieren, Schulungen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AT" altLang="de-DE" sz="1800" dirty="0" err="1" smtClean="0"/>
              <a:t>Kommbox</a:t>
            </a:r>
            <a:r>
              <a:rPr lang="de-AT" altLang="de-DE" sz="1800" dirty="0" smtClean="0"/>
              <a:t> wird frei geschaltet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AT" altLang="de-DE" sz="1800" dirty="0" smtClean="0"/>
              <a:t>Anpassungen bei den Segmentzusatzinformationen</a:t>
            </a:r>
          </a:p>
          <a:p>
            <a:pPr marL="0" indent="0">
              <a:buFont typeface="Arial" charset="0"/>
              <a:buNone/>
              <a:defRPr/>
            </a:pPr>
            <a:endParaRPr lang="de-DE" altLang="de-DE" sz="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AT" altLang="de-DE" sz="2000" b="1" dirty="0" smtClean="0">
                <a:solidFill>
                  <a:srgbClr val="E4002D"/>
                </a:solidFill>
              </a:rPr>
              <a:t>Ab 1. Juli 2020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AT" altLang="de-DE" sz="1800" dirty="0" smtClean="0"/>
              <a:t>Startschuss für die neue Strategie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AT" altLang="de-DE" sz="1800" dirty="0" smtClean="0"/>
              <a:t>Alle Richtlinien (KP1, BEMO, SÖB, GBP) treten in Kraft</a:t>
            </a:r>
            <a:endParaRPr lang="de-AT" altLang="de-DE" sz="2000" dirty="0" smtClean="0"/>
          </a:p>
          <a:p>
            <a:pPr marL="0" lvl="0" indent="0">
              <a:buNone/>
              <a:defRPr/>
            </a:pPr>
            <a:endParaRPr lang="de-AT" altLang="de-DE" sz="2000" b="1" dirty="0" smtClean="0">
              <a:solidFill>
                <a:srgbClr val="E4002D"/>
              </a:solidFill>
            </a:endParaRPr>
          </a:p>
          <a:p>
            <a:pPr marL="0" lvl="0" indent="0">
              <a:buNone/>
              <a:defRPr/>
            </a:pPr>
            <a:r>
              <a:rPr lang="de-AT" altLang="de-DE" sz="2000" b="1" dirty="0" smtClean="0">
                <a:solidFill>
                  <a:srgbClr val="E4002D"/>
                </a:solidFill>
              </a:rPr>
              <a:t>Parallel dazu</a:t>
            </a:r>
            <a:endParaRPr lang="de-AT" altLang="de-DE" sz="2000" b="1" dirty="0">
              <a:solidFill>
                <a:srgbClr val="E4002D"/>
              </a:solidFill>
            </a:endParaRP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de-AT" altLang="de-DE" sz="1800" dirty="0" smtClean="0"/>
              <a:t>… Vorbereitungen für die wissenschaftliche Begleitforschung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de-AT" altLang="de-DE" sz="1800" dirty="0" smtClean="0"/>
              <a:t>… weiterführende Studie zu den </a:t>
            </a:r>
            <a:r>
              <a:rPr lang="de-AT" altLang="de-DE" sz="1800" dirty="0" err="1" smtClean="0"/>
              <a:t>KundInnen</a:t>
            </a:r>
            <a:r>
              <a:rPr lang="de-AT" altLang="de-DE" sz="1800" dirty="0" smtClean="0"/>
              <a:t> in den BBENs</a:t>
            </a:r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de-AT" altLang="de-DE" sz="1800" dirty="0" smtClean="0"/>
              <a:t>… </a:t>
            </a:r>
            <a:r>
              <a:rPr lang="de-AT" altLang="de-DE" sz="1800" smtClean="0"/>
              <a:t>Fördermonitoring</a:t>
            </a:r>
            <a:endParaRPr lang="de-AT" altLang="de-DE" sz="2000" dirty="0"/>
          </a:p>
          <a:p>
            <a:pPr marL="0" indent="0">
              <a:buFont typeface="Arial" charset="0"/>
              <a:buNone/>
              <a:defRPr/>
            </a:pPr>
            <a:endParaRPr lang="de-AT" altLang="de-DE" sz="800" b="1" dirty="0">
              <a:solidFill>
                <a:srgbClr val="E4002D"/>
              </a:solidFill>
            </a:endParaRPr>
          </a:p>
        </p:txBody>
      </p:sp>
      <p:sp>
        <p:nvSpPr>
          <p:cNvPr id="160772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59456A-8DD9-4EF1-B994-12A181E4C38E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  <p:sp>
        <p:nvSpPr>
          <p:cNvPr id="5" name="Stern mit 24 Zacken 4"/>
          <p:cNvSpPr/>
          <p:nvPr/>
        </p:nvSpPr>
        <p:spPr bwMode="auto">
          <a:xfrm rot="1412273">
            <a:off x="2648357" y="1315170"/>
            <a:ext cx="5328592" cy="4458815"/>
          </a:xfrm>
          <a:prstGeom prst="star24">
            <a:avLst/>
          </a:prstGeom>
          <a:noFill/>
          <a:ln w="28575">
            <a:solidFill>
              <a:srgbClr val="FFC000"/>
            </a:solidFill>
          </a:ln>
          <a:effectLst/>
          <a:ex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rgbClr val="DE0000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200" dirty="0" smtClean="0"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400" b="1" i="0" u="none" strike="noStrike" cap="none" normalizeH="0" baseline="0" dirty="0" smtClean="0">
                <a:ln>
                  <a:noFill/>
                </a:ln>
                <a:solidFill>
                  <a:srgbClr val="DE0000"/>
                </a:solidFill>
                <a:effectLst/>
                <a:latin typeface="+mn-lt"/>
              </a:rPr>
              <a:t>Corona?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rgbClr val="DE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0072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7737475" cy="28797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de-AT" altLang="de-DE" sz="3000" b="1" dirty="0" smtClean="0">
              <a:solidFill>
                <a:srgbClr val="E4002D"/>
              </a:solidFill>
              <a:latin typeface="AMS"/>
              <a:ea typeface="+mj-ea"/>
              <a:cs typeface="+mj-cs"/>
            </a:endParaRPr>
          </a:p>
          <a:p>
            <a:pPr marL="0" indent="0">
              <a:buFont typeface="Arial" charset="0"/>
              <a:buNone/>
              <a:defRPr/>
            </a:pPr>
            <a:endParaRPr lang="de-AT" altLang="de-DE" sz="3000" b="1" dirty="0">
              <a:solidFill>
                <a:srgbClr val="E4002D"/>
              </a:solidFill>
              <a:latin typeface="AMS"/>
              <a:ea typeface="+mj-ea"/>
              <a:cs typeface="+mj-cs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de-AT" altLang="de-DE" sz="3000" b="1" dirty="0" smtClean="0">
                <a:solidFill>
                  <a:srgbClr val="E4002D"/>
                </a:solidFill>
                <a:latin typeface="AMS"/>
                <a:ea typeface="+mj-ea"/>
                <a:cs typeface="+mj-cs"/>
              </a:rPr>
              <a:t>Danke </a:t>
            </a:r>
            <a:r>
              <a:rPr lang="de-AT" altLang="de-DE" sz="3000" b="1" dirty="0" smtClean="0">
                <a:latin typeface="AMS"/>
                <a:ea typeface="+mj-ea"/>
                <a:cs typeface="+mj-cs"/>
              </a:rPr>
              <a:t>für Eure Aufmerksamkeit </a:t>
            </a:r>
            <a:r>
              <a:rPr lang="de-AT" altLang="de-DE" sz="3000" b="1" dirty="0" smtClean="0">
                <a:solidFill>
                  <a:srgbClr val="E4002D"/>
                </a:solidFill>
                <a:latin typeface="AMS"/>
                <a:ea typeface="+mj-ea"/>
                <a:cs typeface="+mj-cs"/>
              </a:rPr>
              <a:t>!</a:t>
            </a:r>
            <a:endParaRPr lang="de-AT" altLang="de-DE" sz="2000" dirty="0">
              <a:solidFill>
                <a:srgbClr val="E4002D"/>
              </a:solidFill>
            </a:endParaRPr>
          </a:p>
        </p:txBody>
      </p:sp>
      <p:sp>
        <p:nvSpPr>
          <p:cNvPr id="171011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94E770-5E7B-467F-A0E1-A380A154901F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115888"/>
            <a:ext cx="8893175" cy="1404937"/>
          </a:xfrm>
        </p:spPr>
        <p:txBody>
          <a:bodyPr/>
          <a:lstStyle/>
          <a:p>
            <a:pPr eaLnBrk="1" hangingPunct="1"/>
            <a:r>
              <a:rPr lang="de-AT" altLang="de-DE" smtClean="0"/>
              <a:t>Arbeitsmarktprognose für 2019 und 2020</a:t>
            </a:r>
          </a:p>
        </p:txBody>
      </p:sp>
      <p:sp>
        <p:nvSpPr>
          <p:cNvPr id="20483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99665E-FC7C-4B75-9F89-8222D966A797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  <p:pic>
        <p:nvPicPr>
          <p:cNvPr id="20484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41400"/>
            <a:ext cx="6434138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ern mit 24 Zacken 1"/>
          <p:cNvSpPr/>
          <p:nvPr/>
        </p:nvSpPr>
        <p:spPr bwMode="auto">
          <a:xfrm>
            <a:off x="6804248" y="4365104"/>
            <a:ext cx="1440160" cy="1008112"/>
          </a:xfrm>
          <a:prstGeom prst="star24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/>
          <a:ex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rgbClr val="DE0000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200" dirty="0" smtClean="0"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rgbClr val="DE0000"/>
                </a:solidFill>
                <a:effectLst/>
                <a:latin typeface="+mn-lt"/>
              </a:rPr>
              <a:t>Corona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DE0000"/>
                </a:solidFill>
                <a:effectLst/>
                <a:latin typeface="+mn-lt"/>
              </a:rPr>
              <a:t>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rgbClr val="DE0000"/>
              </a:solidFill>
              <a:effectLst/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9"/>
    </mc:Choice>
    <mc:Fallback xmlns="">
      <p:transition spd="slow" advTm="136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73075"/>
            <a:ext cx="7715250" cy="795338"/>
          </a:xfrm>
        </p:spPr>
        <p:txBody>
          <a:bodyPr/>
          <a:lstStyle/>
          <a:p>
            <a:pPr eaLnBrk="1" hangingPunct="1"/>
            <a:r>
              <a:rPr lang="de-AT" altLang="de-DE" sz="3000" smtClean="0"/>
              <a:t>Situation am Arbeitsmarkt</a:t>
            </a:r>
            <a:br>
              <a:rPr lang="de-AT" altLang="de-DE" sz="3000" smtClean="0"/>
            </a:br>
            <a:r>
              <a:rPr lang="de-AT" altLang="de-DE" sz="2400" smtClean="0">
                <a:solidFill>
                  <a:srgbClr val="004F9F"/>
                </a:solidFill>
              </a:rPr>
              <a:t>zusammenfassend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125538"/>
            <a:ext cx="8208962" cy="51831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de-DE" altLang="de-DE" sz="20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de-DE" altLang="de-DE" sz="2400" b="1" dirty="0" smtClean="0"/>
              <a:t>Arbeitslosigkeit immer </a:t>
            </a:r>
            <a:r>
              <a:rPr lang="de-DE" altLang="de-DE" sz="2400" b="1" dirty="0"/>
              <a:t>noch </a:t>
            </a:r>
            <a:r>
              <a:rPr lang="de-DE" altLang="de-DE" sz="2400" b="1" dirty="0" smtClean="0"/>
              <a:t>hoch </a:t>
            </a:r>
            <a:br>
              <a:rPr lang="de-DE" altLang="de-DE" sz="2400" b="1" dirty="0" smtClean="0"/>
            </a:br>
            <a:r>
              <a:rPr lang="de-DE" altLang="de-DE" sz="2000" dirty="0" smtClean="0"/>
              <a:t>trotz starkem Rückgang und Zunahme der Beschäftigung</a:t>
            </a:r>
            <a:br>
              <a:rPr lang="de-DE" altLang="de-DE" sz="2000" dirty="0" smtClean="0"/>
            </a:br>
            <a:r>
              <a:rPr lang="de-DE" altLang="de-DE" sz="2000" b="1" dirty="0" smtClean="0">
                <a:solidFill>
                  <a:srgbClr val="E4002D"/>
                </a:solidFill>
              </a:rPr>
              <a:t>-&gt;</a:t>
            </a:r>
            <a:r>
              <a:rPr lang="de-DE" altLang="de-DE" sz="2000" b="1" dirty="0" smtClean="0"/>
              <a:t> </a:t>
            </a:r>
            <a:r>
              <a:rPr lang="de-DE" altLang="de-DE" sz="2000" dirty="0"/>
              <a:t>Prognose für </a:t>
            </a:r>
            <a:r>
              <a:rPr lang="de-DE" altLang="de-DE" sz="2000" dirty="0" smtClean="0"/>
              <a:t>2020: leichter Anstieg </a:t>
            </a:r>
            <a:r>
              <a:rPr lang="de-DE" altLang="de-DE" sz="2000" dirty="0"/>
              <a:t>auf </a:t>
            </a:r>
            <a:r>
              <a:rPr lang="de-DE" altLang="de-DE" sz="2000" dirty="0" smtClean="0"/>
              <a:t>7,5%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de-DE" altLang="de-DE" sz="2000" b="1" dirty="0"/>
              <a:t> </a:t>
            </a:r>
            <a:r>
              <a:rPr lang="de-DE" altLang="de-DE" sz="2000" b="1" dirty="0" smtClean="0"/>
              <a:t>    </a:t>
            </a:r>
            <a:r>
              <a:rPr lang="de-DE" altLang="de-DE" sz="2000" b="1" dirty="0" smtClean="0">
                <a:solidFill>
                  <a:srgbClr val="E4002D"/>
                </a:solidFill>
              </a:rPr>
              <a:t>-&gt;</a:t>
            </a:r>
            <a:r>
              <a:rPr lang="de-DE" altLang="de-DE" sz="2000" b="1" dirty="0" smtClean="0"/>
              <a:t> </a:t>
            </a:r>
            <a:r>
              <a:rPr lang="de-DE" altLang="de-DE" sz="2000" dirty="0" smtClean="0"/>
              <a:t>danach wieder steigende Arbeitslosigkeit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de-DE" altLang="de-DE" sz="14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de-DE" altLang="de-DE" sz="2400" b="1" dirty="0" smtClean="0"/>
              <a:t>Hoher </a:t>
            </a:r>
            <a:r>
              <a:rPr lang="de-DE" altLang="de-DE" sz="2400" b="1" dirty="0"/>
              <a:t>Anteil an Langzeitbeschäftigungslosigkeit </a:t>
            </a:r>
            <a:br>
              <a:rPr lang="de-DE" altLang="de-DE" sz="2400" b="1" dirty="0"/>
            </a:br>
            <a:r>
              <a:rPr lang="de-DE" altLang="de-DE" sz="2000" b="1" dirty="0">
                <a:solidFill>
                  <a:srgbClr val="E4002D"/>
                </a:solidFill>
              </a:rPr>
              <a:t>-&gt;</a:t>
            </a:r>
            <a:r>
              <a:rPr lang="de-DE" altLang="de-DE" sz="2000" b="1" dirty="0"/>
              <a:t> </a:t>
            </a:r>
            <a:r>
              <a:rPr lang="de-DE" altLang="de-DE" sz="2000" dirty="0" smtClean="0"/>
              <a:t>Kein signifikanter Abbau während der guten Jahr</a:t>
            </a:r>
            <a:br>
              <a:rPr lang="de-DE" altLang="de-DE" sz="2000" dirty="0" smtClean="0"/>
            </a:br>
            <a:r>
              <a:rPr lang="de-DE" altLang="de-DE" sz="2000" dirty="0" smtClean="0">
                <a:solidFill>
                  <a:srgbClr val="FF0000"/>
                </a:solidFill>
              </a:rPr>
              <a:t>-&gt;</a:t>
            </a:r>
            <a:r>
              <a:rPr lang="de-DE" altLang="de-DE" sz="2000" dirty="0" smtClean="0"/>
              <a:t> gewisse Ratlosigkeit („Drehtüreffekte“)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de-DE" altLang="de-DE" sz="1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de-DE" altLang="de-DE" sz="2400" b="1" dirty="0"/>
              <a:t>Abnahme </a:t>
            </a:r>
            <a:r>
              <a:rPr lang="de-DE" altLang="de-DE" sz="2400" b="1" dirty="0" smtClean="0"/>
              <a:t>der Fördereffektivität</a:t>
            </a:r>
            <a:r>
              <a:rPr lang="de-DE" altLang="de-DE" sz="2400" b="1" dirty="0"/>
              <a:t/>
            </a:r>
            <a:br>
              <a:rPr lang="de-DE" altLang="de-DE" sz="2400" b="1" dirty="0"/>
            </a:br>
            <a:r>
              <a:rPr lang="de-DE" altLang="de-DE" sz="2000" dirty="0">
                <a:solidFill>
                  <a:srgbClr val="E4002D"/>
                </a:solidFill>
              </a:rPr>
              <a:t>-</a:t>
            </a:r>
            <a:r>
              <a:rPr lang="de-DE" altLang="de-DE" sz="2000" dirty="0">
                <a:solidFill>
                  <a:srgbClr val="FF0000"/>
                </a:solidFill>
              </a:rPr>
              <a:t>&gt;</a:t>
            </a:r>
            <a:r>
              <a:rPr lang="de-DE" altLang="de-DE" sz="2000" b="1" dirty="0"/>
              <a:t> </a:t>
            </a:r>
            <a:r>
              <a:rPr lang="de-DE" altLang="de-DE" sz="2000" dirty="0" smtClean="0"/>
              <a:t>Diskrepanz zwischen Intervention und Erfolg</a:t>
            </a:r>
            <a:br>
              <a:rPr lang="de-DE" altLang="de-DE" sz="2000" dirty="0" smtClean="0"/>
            </a:br>
            <a:r>
              <a:rPr lang="de-DE" altLang="de-DE" sz="2000" dirty="0" smtClean="0">
                <a:solidFill>
                  <a:srgbClr val="FF0000"/>
                </a:solidFill>
              </a:rPr>
              <a:t>-&gt;</a:t>
            </a:r>
            <a:r>
              <a:rPr lang="de-DE" altLang="de-DE" sz="2000" dirty="0" smtClean="0"/>
              <a:t> Andere Angebote?</a:t>
            </a:r>
            <a:endParaRPr lang="de-DE" altLang="de-DE" sz="2000" dirty="0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de-DE" altLang="de-DE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de-DE" altLang="de-DE" sz="2400" b="1" dirty="0" smtClean="0"/>
              <a:t>2015: „Strategische“ Überspannung</a:t>
            </a:r>
            <a:r>
              <a:rPr lang="de-DE" altLang="de-DE" sz="2400" b="1" dirty="0"/>
              <a:t/>
            </a:r>
            <a:br>
              <a:rPr lang="de-DE" altLang="de-DE" sz="2400" b="1" dirty="0"/>
            </a:br>
            <a:r>
              <a:rPr lang="de-DE" altLang="de-DE" sz="2000" dirty="0" smtClean="0">
                <a:solidFill>
                  <a:srgbClr val="FF0000"/>
                </a:solidFill>
              </a:rPr>
              <a:t>-&gt;</a:t>
            </a:r>
            <a:r>
              <a:rPr lang="de-DE" altLang="de-DE" sz="2000" dirty="0" smtClean="0"/>
              <a:t> wiewohl zusätzliches Personal angestellt wurde.</a:t>
            </a: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r>
              <a:rPr lang="de-DE" altLang="de-DE" sz="2000" dirty="0" smtClean="0">
                <a:solidFill>
                  <a:srgbClr val="E4002D"/>
                </a:solidFill>
              </a:rPr>
              <a:t>-&gt;</a:t>
            </a:r>
            <a:r>
              <a:rPr lang="de-DE" altLang="de-DE" sz="2000" dirty="0" smtClean="0"/>
              <a:t> aus der Not heraus geborene „Segmentierung“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de-DE" altLang="de-DE" sz="2000" dirty="0" smtClean="0"/>
              <a:t>     </a:t>
            </a:r>
            <a:endParaRPr lang="de-AT" altLang="de-DE" dirty="0"/>
          </a:p>
          <a:p>
            <a:pPr eaLnBrk="1" hangingPunct="1">
              <a:lnSpc>
                <a:spcPct val="90000"/>
              </a:lnSpc>
              <a:defRPr/>
            </a:pPr>
            <a:endParaRPr lang="de-AT" altLang="de-DE" sz="2000" dirty="0" smtClean="0"/>
          </a:p>
        </p:txBody>
      </p:sp>
      <p:sp>
        <p:nvSpPr>
          <p:cNvPr id="21508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432492-7C54-4B3E-9026-3EEE76BB9B81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  <p:sp>
        <p:nvSpPr>
          <p:cNvPr id="5" name="Stern mit 24 Zacken 4"/>
          <p:cNvSpPr/>
          <p:nvPr/>
        </p:nvSpPr>
        <p:spPr bwMode="auto">
          <a:xfrm>
            <a:off x="5868144" y="2348880"/>
            <a:ext cx="1152128" cy="576064"/>
          </a:xfrm>
          <a:prstGeom prst="star24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/>
          <a:ex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rgbClr val="DE0000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1" i="0" u="none" strike="noStrike" cap="none" normalizeH="0" baseline="0" dirty="0" smtClean="0">
                <a:ln>
                  <a:noFill/>
                </a:ln>
                <a:solidFill>
                  <a:srgbClr val="DE0000"/>
                </a:solidFill>
                <a:effectLst/>
                <a:latin typeface="+mn-lt"/>
              </a:rPr>
              <a:t>Corona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1" i="0" u="none" strike="noStrike" cap="none" normalizeH="0" baseline="0" dirty="0" smtClean="0">
                <a:ln>
                  <a:noFill/>
                </a:ln>
                <a:solidFill>
                  <a:srgbClr val="DE0000"/>
                </a:solidFill>
                <a:effectLst/>
                <a:latin typeface="+mn-lt"/>
              </a:rPr>
              <a:t>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rgbClr val="DE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advTm="99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Inhaltsplatzhalter 2"/>
          <p:cNvSpPr>
            <a:spLocks noGrp="1"/>
          </p:cNvSpPr>
          <p:nvPr>
            <p:ph idx="1"/>
          </p:nvPr>
        </p:nvSpPr>
        <p:spPr>
          <a:xfrm>
            <a:off x="755650" y="549275"/>
            <a:ext cx="8064822" cy="55435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e-DE" altLang="de-DE" sz="3000" b="1" dirty="0">
                <a:solidFill>
                  <a:srgbClr val="E4002D"/>
                </a:solidFill>
                <a:latin typeface="+mj-lt"/>
                <a:ea typeface="+mj-ea"/>
                <a:cs typeface="+mj-cs"/>
              </a:rPr>
              <a:t>D</a:t>
            </a:r>
            <a:r>
              <a:rPr lang="de-DE" altLang="de-DE" sz="3000" b="1" dirty="0" smtClean="0">
                <a:solidFill>
                  <a:srgbClr val="E4002D"/>
                </a:solidFill>
                <a:latin typeface="+mj-lt"/>
                <a:ea typeface="+mj-ea"/>
                <a:cs typeface="+mj-cs"/>
              </a:rPr>
              <a:t>ie Herausforderung für jedes öffentliche Arbeitsmarktservice</a:t>
            </a:r>
            <a:endParaRPr lang="de-DE" altLang="de-DE" sz="2400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de-DE" altLang="de-DE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2400" dirty="0" smtClean="0"/>
              <a:t>Arbeitsuchende mit </a:t>
            </a:r>
            <a:r>
              <a:rPr lang="de-DE" altLang="de-DE" sz="2400" dirty="0" err="1" smtClean="0"/>
              <a:t>Arbeitgebenden</a:t>
            </a:r>
            <a:r>
              <a:rPr lang="de-DE" altLang="de-DE" sz="2400" dirty="0" smtClean="0"/>
              <a:t> zusammenführen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2400" dirty="0" smtClean="0"/>
              <a:t>Chancen verbessern: Qualifizierung ermöglichen und Vermittlungshindernisse abbauen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2400" dirty="0" smtClean="0"/>
              <a:t>Effizienter Mitteleinsatz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DE" altLang="de-DE" sz="900" dirty="0" smtClean="0"/>
          </a:p>
          <a:p>
            <a:pPr eaLnBrk="1" hangingPunct="1">
              <a:buFont typeface="Wingdings" panose="05000000000000000000" pitchFamily="2" charset="2"/>
              <a:buChar char="à"/>
              <a:defRPr/>
            </a:pPr>
            <a:r>
              <a:rPr lang="de-DE" altLang="de-DE" sz="2400" dirty="0" smtClean="0"/>
              <a:t>Eine wesentlich Grundbedingung dafür ist, </a:t>
            </a:r>
          </a:p>
          <a:p>
            <a:pPr marL="457200" lvl="1" indent="0" algn="ctr" eaLnBrk="1" hangingPunct="1">
              <a:buFontTx/>
              <a:buNone/>
              <a:defRPr/>
            </a:pPr>
            <a:r>
              <a:rPr lang="de-DE" altLang="de-DE" sz="2400" b="1" dirty="0" smtClean="0"/>
              <a:t>Ausgangslage der </a:t>
            </a:r>
            <a:r>
              <a:rPr lang="de-DE" altLang="de-DE" sz="2400" b="1" dirty="0" err="1" smtClean="0"/>
              <a:t>KundInnen</a:t>
            </a:r>
            <a:r>
              <a:rPr lang="de-DE" altLang="de-DE" sz="2400" b="1" dirty="0" smtClean="0"/>
              <a:t> gut einzuschätzen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de-DE" altLang="de-DE" sz="2400" dirty="0" smtClean="0"/>
              <a:t>Kompetenz, Wissen, Erfahrung und Zeit der AMS </a:t>
            </a:r>
            <a:r>
              <a:rPr lang="de-DE" altLang="de-DE" sz="2400" dirty="0" err="1" smtClean="0"/>
              <a:t>MitarbeiterInnen</a:t>
            </a:r>
            <a:endParaRPr lang="de-DE" altLang="de-DE" sz="24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de-DE" altLang="de-DE" sz="2400" dirty="0" smtClean="0"/>
              <a:t>Können wir dafür auch das „Wissen in den Daten“ nutzen?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de-AT" altLang="de-DE" sz="2400" dirty="0" smtClean="0"/>
          </a:p>
          <a:p>
            <a:pPr eaLnBrk="1" hangingPunct="1">
              <a:buFont typeface="Arial" charset="0"/>
              <a:buChar char="&gt;"/>
              <a:defRPr/>
            </a:pPr>
            <a:endParaRPr lang="de-AT" altLang="de-DE" dirty="0" smtClean="0"/>
          </a:p>
        </p:txBody>
      </p:sp>
      <p:sp>
        <p:nvSpPr>
          <p:cNvPr id="23555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C58C4F-C711-4EF1-9AAD-096647BBD752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AT" altLang="de-DE" sz="1200" dirty="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"/>
    </mc:Choice>
    <mc:Fallback xmlns="">
      <p:transition spd="slow" advTm="82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Inhaltsplatzhalter 2"/>
          <p:cNvSpPr>
            <a:spLocks noGrp="1"/>
          </p:cNvSpPr>
          <p:nvPr>
            <p:ph idx="1"/>
          </p:nvPr>
        </p:nvSpPr>
        <p:spPr>
          <a:xfrm>
            <a:off x="755650" y="549275"/>
            <a:ext cx="7848798" cy="55435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e-DE" altLang="de-DE" sz="3000" b="1" dirty="0" smtClean="0">
                <a:solidFill>
                  <a:srgbClr val="E4002D"/>
                </a:solidFill>
                <a:latin typeface="+mj-lt"/>
                <a:ea typeface="+mj-ea"/>
                <a:cs typeface="+mj-cs"/>
              </a:rPr>
              <a:t>Ein computerunterstütztes Assistenz-System, weil…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de-DE" altLang="de-DE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altLang="de-DE" sz="2400" dirty="0" smtClean="0"/>
              <a:t>..der </a:t>
            </a:r>
            <a:r>
              <a:rPr lang="de-DE" altLang="de-DE" sz="2400" b="1" dirty="0" smtClean="0"/>
              <a:t>Technologischer Fortschritt </a:t>
            </a:r>
            <a:r>
              <a:rPr lang="de-DE" altLang="de-DE" sz="2400" dirty="0" smtClean="0"/>
              <a:t>eine systematische </a:t>
            </a:r>
            <a:r>
              <a:rPr lang="de-DE" altLang="de-DE" sz="2400" dirty="0"/>
              <a:t>B</a:t>
            </a:r>
            <a:r>
              <a:rPr lang="de-DE" altLang="de-DE" sz="2400" dirty="0" smtClean="0"/>
              <a:t>earbeitung von großen Datensätzen ermöglicht: </a:t>
            </a:r>
            <a:r>
              <a:rPr lang="de-AT" altLang="de-DE" sz="2000" dirty="0"/>
              <a:t>„Das Modell berechnet, wie es anderen Personen in der Vergangenheit in einer ähnlichen Situation gegangen ist.“ (CAM Wert</a:t>
            </a:r>
            <a:r>
              <a:rPr lang="de-AT" altLang="de-DE" sz="2000" dirty="0" smtClean="0"/>
              <a:t>)</a:t>
            </a:r>
            <a:endParaRPr lang="de-DE" altLang="de-DE" sz="24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DE" altLang="de-DE" sz="14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altLang="de-DE" sz="2400" dirty="0" smtClean="0"/>
              <a:t>..es Anspruch des AMS ist, </a:t>
            </a:r>
            <a:r>
              <a:rPr lang="de-DE" altLang="de-DE" sz="2400" b="1" dirty="0" smtClean="0"/>
              <a:t>„</a:t>
            </a:r>
            <a:r>
              <a:rPr lang="de-DE" altLang="de-DE" sz="2400" b="1" dirty="0" err="1" smtClean="0"/>
              <a:t>state</a:t>
            </a:r>
            <a:r>
              <a:rPr lang="de-DE" altLang="de-DE" sz="2400" b="1" dirty="0" smtClean="0"/>
              <a:t> </a:t>
            </a:r>
            <a:r>
              <a:rPr lang="de-DE" altLang="de-DE" sz="2400" b="1" dirty="0" err="1" smtClean="0"/>
              <a:t>of</a:t>
            </a:r>
            <a:r>
              <a:rPr lang="de-DE" altLang="de-DE" sz="2400" b="1" dirty="0" smtClean="0"/>
              <a:t> </a:t>
            </a:r>
            <a:r>
              <a:rPr lang="de-DE" altLang="de-DE" sz="2400" b="1" dirty="0" err="1" smtClean="0"/>
              <a:t>the</a:t>
            </a:r>
            <a:r>
              <a:rPr lang="de-DE" altLang="de-DE" sz="2400" b="1" dirty="0" smtClean="0"/>
              <a:t> </a:t>
            </a:r>
            <a:r>
              <a:rPr lang="de-DE" altLang="de-DE" sz="2400" b="1" dirty="0" err="1" smtClean="0"/>
              <a:t>art</a:t>
            </a:r>
            <a:r>
              <a:rPr lang="de-DE" altLang="de-DE" sz="2400" b="1" dirty="0" smtClean="0"/>
              <a:t>“ </a:t>
            </a:r>
            <a:r>
              <a:rPr lang="de-DE" altLang="de-DE" sz="2400" dirty="0" smtClean="0"/>
              <a:t>zu sein.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DE" altLang="de-DE" sz="14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altLang="de-DE" sz="2400" dirty="0" smtClean="0"/>
              <a:t>..im </a:t>
            </a:r>
            <a:r>
              <a:rPr lang="de-DE" altLang="de-DE" sz="2400" dirty="0"/>
              <a:t>B</a:t>
            </a:r>
            <a:r>
              <a:rPr lang="de-DE" altLang="de-DE" sz="2400" dirty="0" smtClean="0"/>
              <a:t>ereich der </a:t>
            </a:r>
            <a:r>
              <a:rPr lang="de-DE" altLang="de-DE" sz="2400" b="1" dirty="0" smtClean="0"/>
              <a:t>Privatwirtschaftsverwaltung Ermessensentscheidungen </a:t>
            </a:r>
            <a:r>
              <a:rPr lang="de-DE" altLang="de-DE" sz="2400" dirty="0" smtClean="0"/>
              <a:t>zu treffen sind.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DE" altLang="de-DE" sz="1400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endParaRPr lang="de-DE" altLang="de-DE" sz="2400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DE" altLang="de-DE" sz="2400" dirty="0"/>
          </a:p>
        </p:txBody>
      </p:sp>
      <p:sp>
        <p:nvSpPr>
          <p:cNvPr id="24579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FBD0B6-7F34-45F9-843D-A3F1AF74C09E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5"/>
    </mc:Choice>
    <mc:Fallback xmlns="">
      <p:transition spd="slow" advTm="725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15250" cy="711200"/>
          </a:xfrm>
        </p:spPr>
        <p:txBody>
          <a:bodyPr/>
          <a:lstStyle/>
          <a:p>
            <a:pPr eaLnBrk="1" hangingPunct="1"/>
            <a:r>
              <a:rPr lang="de-AT" altLang="de-DE" sz="3000" dirty="0" smtClean="0"/>
              <a:t>Das computergestützte Assistenz-System ermöglicht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7920037" cy="467995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&gt;"/>
              <a:defRPr/>
            </a:pPr>
            <a:r>
              <a:rPr lang="de-DE" altLang="de-DE" sz="2400" dirty="0" smtClean="0"/>
              <a:t>..den </a:t>
            </a:r>
            <a:r>
              <a:rPr lang="de-DE" altLang="de-DE" sz="2400" b="1" dirty="0" err="1" smtClean="0"/>
              <a:t>BeraterInnen</a:t>
            </a:r>
            <a:r>
              <a:rPr lang="de-DE" altLang="de-DE" sz="2400" b="1" dirty="0" smtClean="0"/>
              <a:t> einen systemgenerierten Blick, eine „zweite Meinung“ </a:t>
            </a:r>
            <a:r>
              <a:rPr lang="de-DE" altLang="de-DE" sz="2400" dirty="0" smtClean="0"/>
              <a:t>auf die Arbeitsmarkt-</a:t>
            </a:r>
            <a:r>
              <a:rPr lang="de-DE" altLang="de-DE" sz="2400" dirty="0" err="1" smtClean="0"/>
              <a:t>integrationschancen</a:t>
            </a:r>
            <a:r>
              <a:rPr lang="de-DE" altLang="de-DE" sz="2400" dirty="0" smtClean="0"/>
              <a:t> ihrer </a:t>
            </a:r>
            <a:r>
              <a:rPr lang="de-DE" altLang="de-DE" sz="2400" dirty="0" err="1" smtClean="0"/>
              <a:t>KundInnen</a:t>
            </a:r>
            <a:endParaRPr lang="de-DE" altLang="de-DE" sz="2400" dirty="0"/>
          </a:p>
          <a:p>
            <a:pPr marL="742950" lvl="2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de-DE" altLang="de-DE" sz="1600" dirty="0" smtClean="0">
                <a:ea typeface="+mn-ea"/>
                <a:cs typeface="+mn-cs"/>
              </a:rPr>
              <a:t>Erweiterte Entscheidungsgrundlage, z.B. </a:t>
            </a:r>
            <a:r>
              <a:rPr lang="de-DE" altLang="de-DE" sz="1600" dirty="0">
                <a:ea typeface="+mn-ea"/>
                <a:cs typeface="+mn-cs"/>
              </a:rPr>
              <a:t>beim Einsatz der </a:t>
            </a:r>
            <a:r>
              <a:rPr lang="de-DE" altLang="de-DE" sz="1600" dirty="0" smtClean="0">
                <a:ea typeface="+mn-ea"/>
                <a:cs typeface="+mn-cs"/>
              </a:rPr>
              <a:t>Förderinstrumente</a:t>
            </a:r>
            <a:endParaRPr lang="de-DE" altLang="de-DE" sz="1600" dirty="0" smtClean="0"/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endParaRPr lang="de-DE" altLang="de-DE" sz="1600" dirty="0" smtClean="0"/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&gt;"/>
              <a:defRPr/>
            </a:pPr>
            <a:r>
              <a:rPr lang="de-DE" altLang="de-DE" sz="2400" dirty="0" smtClean="0">
                <a:ea typeface="+mn-ea"/>
                <a:cs typeface="+mn-cs"/>
              </a:rPr>
              <a:t>..es, den </a:t>
            </a:r>
            <a:r>
              <a:rPr lang="de-DE" altLang="de-DE" sz="2400" b="1" dirty="0" err="1" smtClean="0">
                <a:ea typeface="+mn-ea"/>
                <a:cs typeface="+mn-cs"/>
              </a:rPr>
              <a:t>BeraterInnen</a:t>
            </a:r>
            <a:r>
              <a:rPr lang="de-DE" altLang="de-DE" sz="2400" b="1" dirty="0" smtClean="0">
                <a:ea typeface="+mn-ea"/>
                <a:cs typeface="+mn-cs"/>
              </a:rPr>
              <a:t> eine Unterstützung für die Betreuung ihrer </a:t>
            </a:r>
            <a:r>
              <a:rPr lang="de-DE" altLang="de-DE" sz="2400" b="1" dirty="0" err="1" smtClean="0">
                <a:ea typeface="+mn-ea"/>
                <a:cs typeface="+mn-cs"/>
              </a:rPr>
              <a:t>KundInnen</a:t>
            </a:r>
            <a:r>
              <a:rPr lang="de-DE" altLang="de-DE" sz="2400" b="1" dirty="0" smtClean="0">
                <a:solidFill>
                  <a:srgbClr val="CC6600"/>
                </a:solidFill>
                <a:ea typeface="+mn-ea"/>
                <a:cs typeface="+mn-cs"/>
              </a:rPr>
              <a:t> </a:t>
            </a:r>
            <a:r>
              <a:rPr lang="de-DE" altLang="de-DE" sz="2400" b="1" dirty="0" smtClean="0">
                <a:ea typeface="+mn-ea"/>
                <a:cs typeface="+mn-cs"/>
              </a:rPr>
              <a:t>zu geben:</a:t>
            </a:r>
          </a:p>
          <a:p>
            <a:pPr marL="685800" lvl="2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de-DE" altLang="de-DE" sz="1600" dirty="0" smtClean="0">
                <a:solidFill>
                  <a:srgbClr val="FF0000"/>
                </a:solidFill>
                <a:ea typeface="+mn-ea"/>
                <a:cs typeface="+mn-cs"/>
              </a:rPr>
              <a:t>Rasche</a:t>
            </a:r>
            <a:r>
              <a:rPr lang="de-DE" altLang="de-DE" sz="1600" dirty="0" smtClean="0">
                <a:ea typeface="+mn-ea"/>
                <a:cs typeface="+mn-cs"/>
              </a:rPr>
              <a:t> Klärung der Ausgangslage</a:t>
            </a:r>
          </a:p>
          <a:p>
            <a:pPr marL="685800" lvl="2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de-DE" altLang="de-DE" sz="1600" dirty="0" smtClean="0">
                <a:ea typeface="+mn-ea"/>
                <a:cs typeface="+mn-cs"/>
              </a:rPr>
              <a:t>Hinweis bei Verschlechterungen der Arbeitsmarktchancen</a:t>
            </a:r>
            <a:br>
              <a:rPr lang="de-DE" altLang="de-DE" sz="1600" dirty="0" smtClean="0">
                <a:ea typeface="+mn-ea"/>
                <a:cs typeface="+mn-cs"/>
              </a:rPr>
            </a:br>
            <a:endParaRPr lang="de-DE" altLang="de-DE" sz="2000" dirty="0" smtClean="0">
              <a:solidFill>
                <a:srgbClr val="FF0000"/>
              </a:solidFill>
            </a:endParaRP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altLang="de-DE" sz="2000" dirty="0" smtClean="0">
                <a:solidFill>
                  <a:srgbClr val="FF0000"/>
                </a:solidFill>
              </a:rPr>
              <a:t>Die Entscheidungen treffen </a:t>
            </a:r>
            <a:r>
              <a:rPr lang="de-DE" altLang="de-DE" sz="2000" b="1" dirty="0" smtClean="0">
                <a:solidFill>
                  <a:srgbClr val="FF0000"/>
                </a:solidFill>
              </a:rPr>
              <a:t>die AMS-</a:t>
            </a:r>
            <a:r>
              <a:rPr lang="de-DE" altLang="de-DE" sz="2000" b="1" dirty="0" err="1" smtClean="0">
                <a:solidFill>
                  <a:srgbClr val="FF0000"/>
                </a:solidFill>
              </a:rPr>
              <a:t>BeraterInnen</a:t>
            </a:r>
            <a:r>
              <a:rPr lang="de-DE" altLang="de-DE" sz="2000" dirty="0" smtClean="0">
                <a:solidFill>
                  <a:srgbClr val="FF0000"/>
                </a:solidFill>
              </a:rPr>
              <a:t>, </a:t>
            </a:r>
            <a:r>
              <a:rPr lang="de-DE" altLang="de-DE" sz="2000" dirty="0">
                <a:solidFill>
                  <a:srgbClr val="FF0000"/>
                </a:solidFill>
              </a:rPr>
              <a:t/>
            </a:r>
            <a:br>
              <a:rPr lang="de-DE" altLang="de-DE" sz="2000" dirty="0">
                <a:solidFill>
                  <a:srgbClr val="FF0000"/>
                </a:solidFill>
              </a:rPr>
            </a:br>
            <a:r>
              <a:rPr lang="de-DE" altLang="de-DE" sz="2000" dirty="0" smtClean="0">
                <a:solidFill>
                  <a:srgbClr val="FF0000"/>
                </a:solidFill>
              </a:rPr>
              <a:t>es sei denn die Einstufung </a:t>
            </a:r>
            <a:r>
              <a:rPr lang="de-DE" altLang="de-DE" sz="2000" u="sng" dirty="0" smtClean="0">
                <a:solidFill>
                  <a:srgbClr val="FF0000"/>
                </a:solidFill>
              </a:rPr>
              <a:t>erfolgt auf Basis einer AMS Regel</a:t>
            </a:r>
            <a:r>
              <a:rPr lang="de-DE" altLang="de-DE" sz="2000" dirty="0" smtClean="0">
                <a:solidFill>
                  <a:srgbClr val="FF0000"/>
                </a:solidFill>
              </a:rPr>
              <a:t> (Jugendliche, Einstellzusage) oder der Perspektivencheck kommt zu einem anderen Ergebnis als die </a:t>
            </a:r>
            <a:r>
              <a:rPr lang="de-DE" altLang="de-DE" sz="2000" dirty="0" err="1">
                <a:solidFill>
                  <a:srgbClr val="FF0000"/>
                </a:solidFill>
              </a:rPr>
              <a:t>B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eraterInnen</a:t>
            </a:r>
            <a:r>
              <a:rPr lang="de-DE" altLang="de-DE" sz="2000" dirty="0" smtClean="0">
                <a:solidFill>
                  <a:srgbClr val="FF0000"/>
                </a:solidFill>
              </a:rPr>
              <a:t>.</a:t>
            </a:r>
            <a:endParaRPr lang="de-AT" altLang="de-DE" sz="2400" dirty="0" smtClean="0">
              <a:ea typeface="+mn-ea"/>
              <a:cs typeface="+mn-cs"/>
            </a:endParaRP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&gt;"/>
              <a:defRPr/>
            </a:pPr>
            <a:endParaRPr lang="de-AT" altLang="de-DE" sz="2400" b="1" dirty="0">
              <a:ea typeface="+mn-ea"/>
              <a:cs typeface="+mn-cs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+mj-lt"/>
              <a:buChar char="–"/>
              <a:defRPr/>
            </a:pPr>
            <a:endParaRPr lang="de-DE" altLang="de-DE" sz="1800" dirty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+mj-lt"/>
              <a:buChar char="–"/>
              <a:defRPr/>
            </a:pPr>
            <a:endParaRPr lang="de-AT" altLang="de-DE" dirty="0"/>
          </a:p>
          <a:p>
            <a:pPr eaLnBrk="1" hangingPunct="1">
              <a:lnSpc>
                <a:spcPct val="90000"/>
              </a:lnSpc>
              <a:defRPr/>
            </a:pPr>
            <a:endParaRPr lang="de-AT" altLang="de-DE" sz="2000" dirty="0" smtClean="0"/>
          </a:p>
        </p:txBody>
      </p:sp>
      <p:sp>
        <p:nvSpPr>
          <p:cNvPr id="25604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32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82263F-D263-4237-9BDE-68FF639F6A70}" type="slidenum">
              <a:rPr lang="de-AT" altLang="de-DE" sz="12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AT" altLang="de-DE" sz="120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advTm="1241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PPT Vorlage_weißer Boge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MS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altLang="de-DE" sz="3200" b="1" i="0" u="none" strike="noStrike" cap="none" normalizeH="0" baseline="0" smtClean="0">
            <a:ln>
              <a:noFill/>
            </a:ln>
            <a:solidFill>
              <a:srgbClr val="DE0000"/>
            </a:solidFill>
            <a:effectLst/>
            <a:latin typeface="A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altLang="de-DE" sz="3200" b="1" i="0" u="none" strike="noStrike" cap="none" normalizeH="0" baseline="0" smtClean="0">
            <a:ln>
              <a:noFill/>
            </a:ln>
            <a:solidFill>
              <a:srgbClr val="DE0000"/>
            </a:solidFill>
            <a:effectLst/>
            <a:latin typeface="AMS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s bringt es, wenn man den PEC ausprobiert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MS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altLang="de-DE" sz="3200" b="1" i="0" u="none" strike="noStrike" cap="none" normalizeH="0" baseline="0" smtClean="0">
            <a:ln>
              <a:noFill/>
            </a:ln>
            <a:solidFill>
              <a:srgbClr val="DE0000"/>
            </a:solidFill>
            <a:effectLst/>
            <a:latin typeface="A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altLang="de-DE" sz="3200" b="1" i="0" u="none" strike="noStrike" cap="none" normalizeH="0" baseline="0" smtClean="0">
            <a:ln>
              <a:noFill/>
            </a:ln>
            <a:solidFill>
              <a:srgbClr val="DE0000"/>
            </a:solidFill>
            <a:effectLst/>
            <a:latin typeface="AMS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0000"/>
              <a:satMod val="155000"/>
            </a:schemeClr>
          </a:gs>
          <a:gs pos="65000">
            <a:schemeClr val="phClr">
              <a:shade val="85000"/>
              <a:satMod val="155000"/>
            </a:schemeClr>
          </a:gs>
          <a:gs pos="100000">
            <a:schemeClr val="phClr">
              <a:shade val="95000"/>
              <a:satMod val="155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algn="tl" rotWithShape="0">
            <a:srgbClr val="000000">
              <a:alpha val="64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0000"/>
              <a:satMod val="155000"/>
            </a:schemeClr>
          </a:gs>
          <a:gs pos="35000">
            <a:schemeClr val="phClr">
              <a:shade val="75000"/>
              <a:satMod val="155000"/>
            </a:schemeClr>
          </a:gs>
          <a:gs pos="100000">
            <a:schemeClr val="phClr">
              <a:tint val="80000"/>
              <a:satMod val="255000"/>
            </a:schemeClr>
          </a:gs>
        </a:gsLst>
        <a:lin ang="16200000" scaled="0"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0000"/>
              <a:satMod val="155000"/>
            </a:schemeClr>
          </a:gs>
          <a:gs pos="65000">
            <a:schemeClr val="phClr">
              <a:shade val="85000"/>
              <a:satMod val="155000"/>
            </a:schemeClr>
          </a:gs>
          <a:gs pos="100000">
            <a:schemeClr val="phClr">
              <a:shade val="95000"/>
              <a:satMod val="155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algn="tl" rotWithShape="0">
            <a:srgbClr val="000000">
              <a:alpha val="64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0000"/>
              <a:satMod val="155000"/>
            </a:schemeClr>
          </a:gs>
          <a:gs pos="35000">
            <a:schemeClr val="phClr">
              <a:shade val="75000"/>
              <a:satMod val="155000"/>
            </a:schemeClr>
          </a:gs>
          <a:gs pos="100000">
            <a:schemeClr val="phClr">
              <a:tint val="80000"/>
              <a:satMod val="255000"/>
            </a:schemeClr>
          </a:gs>
        </a:gsLst>
        <a:lin ang="16200000" scaled="0"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3144</Words>
  <Application>Microsoft Office PowerPoint</Application>
  <PresentationFormat>Bildschirmpräsentation (4:3)</PresentationFormat>
  <Paragraphs>480</Paragraphs>
  <Slides>46</Slides>
  <Notes>32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46</vt:i4>
      </vt:variant>
    </vt:vector>
  </HeadingPairs>
  <TitlesOfParts>
    <vt:vector size="55" baseType="lpstr">
      <vt:lpstr>AMS</vt:lpstr>
      <vt:lpstr>Arial</vt:lpstr>
      <vt:lpstr>Calibri</vt:lpstr>
      <vt:lpstr>Segoe UI</vt:lpstr>
      <vt:lpstr>Symbol</vt:lpstr>
      <vt:lpstr>Times New Roman</vt:lpstr>
      <vt:lpstr>Wingdings</vt:lpstr>
      <vt:lpstr>PPT Vorlage_weißer Bogen</vt:lpstr>
      <vt:lpstr>Was bringt es, wenn man den PEC ausprobiert</vt:lpstr>
      <vt:lpstr>       Arbeitsmarktchancen  Assistenz-System   Hintergründe    Strategie    Modell</vt:lpstr>
      <vt:lpstr>Was erwartet uns?</vt:lpstr>
      <vt:lpstr>Ausgangslage  Entwicklung der Arbeitslosenquote seit 2000</vt:lpstr>
      <vt:lpstr>Ausgangslage  Anteil der Langzeitbeschäftigungslosen (AL) am Bestand der Arbeitslosen 2004-2018</vt:lpstr>
      <vt:lpstr>Arbeitsmarktprognose für 2019 und 2020</vt:lpstr>
      <vt:lpstr>Situation am Arbeitsmarkt zusammenfassend</vt:lpstr>
      <vt:lpstr>PowerPoint-Präsentation</vt:lpstr>
      <vt:lpstr>PowerPoint-Präsentation</vt:lpstr>
      <vt:lpstr>Das computergestützte Assistenz-System ermöglicht</vt:lpstr>
      <vt:lpstr>Was erwartet uns?</vt:lpstr>
      <vt:lpstr>Die neue Strategie</vt:lpstr>
      <vt:lpstr>Die neue Strategie wirkt</vt:lpstr>
      <vt:lpstr>Woran merken Kundinnen und Kunden die neue Strategie?</vt:lpstr>
      <vt:lpstr>Vermittlung ist das Kerngeschäft</vt:lpstr>
      <vt:lpstr>… back to the roots</vt:lpstr>
      <vt:lpstr>Arbeitsmarktpolitische Ziele und  BSC-Indikatoren für 2020</vt:lpstr>
      <vt:lpstr>Was erwartet uns?</vt:lpstr>
      <vt:lpstr>Das Modell berechnet zwei „Zielfunktionen“</vt:lpstr>
      <vt:lpstr>Das Modell rechnet mit …</vt:lpstr>
      <vt:lpstr>Das Modell – Berechnung 1</vt:lpstr>
      <vt:lpstr>Merkmale</vt:lpstr>
      <vt:lpstr>Merkmale – Ergänzungen 1 </vt:lpstr>
      <vt:lpstr>Merkmale - Ergänzungen 2</vt:lpstr>
      <vt:lpstr>PowerPoint-Präsentation</vt:lpstr>
      <vt:lpstr>regionale Arbeitsmarktbedingung </vt:lpstr>
      <vt:lpstr>regionale Arbeitsmarktbedingung </vt:lpstr>
      <vt:lpstr>Das Modell – Berechnung 2</vt:lpstr>
      <vt:lpstr>Was erwartet uns?</vt:lpstr>
      <vt:lpstr>KundInnengruppen nach Arbeitsmarktchancen  (Synthesis Forschung)</vt:lpstr>
      <vt:lpstr>KundInnengruppen nach  Arbeitsmarktchancen mit AMS Regeln </vt:lpstr>
      <vt:lpstr>Beispiel</vt:lpstr>
      <vt:lpstr>DWH</vt:lpstr>
      <vt:lpstr>Was erwartet uns noch?</vt:lpstr>
      <vt:lpstr>Segmentzusatzinformationen</vt:lpstr>
      <vt:lpstr>Normative AMS Zuordnung: Erläuterungstext bei hohen Arbeitsmarktchancen</vt:lpstr>
      <vt:lpstr>Normative AMS Zuordnung  Erläuterungstext bei mittleren Arbeitsmarktchancen</vt:lpstr>
      <vt:lpstr>Normative AMS Zuordnung kein Erläuterungstext bei niedrigen Arbeitsmarktchancen</vt:lpstr>
      <vt:lpstr>Wann werden die AMAS Informationen eingespielt?</vt:lpstr>
      <vt:lpstr> Zusammenfassend: </vt:lpstr>
      <vt:lpstr>Was erwartet uns?</vt:lpstr>
      <vt:lpstr>Der Umgang (mit dem Modell)s Ton</vt:lpstr>
      <vt:lpstr>Computergestütztes Assistenz-System reflektiert einsetzen</vt:lpstr>
      <vt:lpstr>Diskriminierungsvorwurf</vt:lpstr>
      <vt:lpstr>Datenschutz - DSGVO</vt:lpstr>
      <vt:lpstr>Die nächsten Schritte</vt:lpstr>
      <vt:lpstr>PowerPoint-Präsentation</vt:lpstr>
    </vt:vector>
  </TitlesOfParts>
  <Company>Arbeitsmarktservice Österreich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Gerlinde Hauger</dc:creator>
  <cp:lastModifiedBy>Judit Marte-Huainigg</cp:lastModifiedBy>
  <cp:revision>622</cp:revision>
  <cp:lastPrinted>2020-03-12T13:04:36Z</cp:lastPrinted>
  <dcterms:created xsi:type="dcterms:W3CDTF">2016-05-30T09:56:33Z</dcterms:created>
  <dcterms:modified xsi:type="dcterms:W3CDTF">2020-05-28T08:14:29Z</dcterms:modified>
</cp:coreProperties>
</file>